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7" r:id="rId5"/>
    <p:sldId id="256" r:id="rId6"/>
    <p:sldId id="259" r:id="rId7"/>
    <p:sldId id="283" r:id="rId8"/>
    <p:sldId id="284" r:id="rId9"/>
    <p:sldId id="260" r:id="rId10"/>
    <p:sldId id="285" r:id="rId11"/>
    <p:sldId id="261" r:id="rId12"/>
    <p:sldId id="278" r:id="rId13"/>
    <p:sldId id="262" r:id="rId14"/>
    <p:sldId id="263" r:id="rId15"/>
    <p:sldId id="281" r:id="rId16"/>
    <p:sldId id="287" r:id="rId17"/>
    <p:sldId id="288" r:id="rId18"/>
    <p:sldId id="286" r:id="rId19"/>
    <p:sldId id="267" r:id="rId20"/>
    <p:sldId id="282" r:id="rId21"/>
    <p:sldId id="264" r:id="rId22"/>
    <p:sldId id="269" r:id="rId23"/>
    <p:sldId id="275" r:id="rId24"/>
    <p:sldId id="270" r:id="rId25"/>
    <p:sldId id="289" r:id="rId26"/>
    <p:sldId id="271" r:id="rId27"/>
    <p:sldId id="273" r:id="rId2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A35"/>
    <a:srgbClr val="C14D2D"/>
    <a:srgbClr val="B4433A"/>
    <a:srgbClr val="00A29B"/>
    <a:srgbClr val="EC008C"/>
    <a:srgbClr val="77787B"/>
    <a:srgbClr val="DB0962"/>
    <a:srgbClr val="F88E1E"/>
    <a:srgbClr val="9CC5C9"/>
    <a:srgbClr val="562E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67481" autoAdjust="0"/>
  </p:normalViewPr>
  <p:slideViewPr>
    <p:cSldViewPr snapToGrid="0" snapToObjects="1">
      <p:cViewPr varScale="1">
        <p:scale>
          <a:sx n="143" d="100"/>
          <a:sy n="143" d="100"/>
        </p:scale>
        <p:origin x="128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cap="none" spc="20" baseline="0">
                <a:solidFill>
                  <a:schemeClr val="tx1"/>
                </a:solidFill>
                <a:latin typeface="+mn-lt"/>
                <a:ea typeface="+mn-ea"/>
                <a:cs typeface="+mn-cs"/>
              </a:defRPr>
            </a:pPr>
            <a:r>
              <a:rPr lang="en-US" sz="2800" b="1" i="0" dirty="0">
                <a:solidFill>
                  <a:schemeClr val="tx1"/>
                </a:solidFill>
              </a:rPr>
              <a:t>Global Amusement and Theme Park Spending versus Nominal GDP </a:t>
            </a:r>
          </a:p>
          <a:p>
            <a:pPr>
              <a:defRPr sz="2800" b="1">
                <a:solidFill>
                  <a:schemeClr val="tx1"/>
                </a:solidFill>
              </a:defRPr>
            </a:pPr>
            <a:r>
              <a:rPr lang="en-US" sz="2000" b="1" i="0" dirty="0">
                <a:solidFill>
                  <a:schemeClr val="tx1"/>
                </a:solidFill>
              </a:rPr>
              <a:t>(2010=100.0)</a:t>
            </a:r>
            <a:endParaRPr lang="en-US" sz="2800" b="1" i="0" dirty="0">
              <a:solidFill>
                <a:schemeClr val="tx1"/>
              </a:solidFill>
            </a:endParaRPr>
          </a:p>
        </c:rich>
      </c:tx>
      <c:layout/>
      <c:overlay val="0"/>
      <c:spPr>
        <a:noFill/>
        <a:ln>
          <a:noFill/>
        </a:ln>
        <a:effectLst/>
      </c:spPr>
      <c:txPr>
        <a:bodyPr rot="0" spcFirstLastPara="1" vertOverflow="ellipsis" vert="horz" wrap="square" anchor="ctr" anchorCtr="1"/>
        <a:lstStyle/>
        <a:p>
          <a:pPr>
            <a:defRPr sz="2800" b="1" i="0" u="none" strike="noStrike" kern="1200" cap="none" spc="2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Theme Park Spending</c:v>
          </c:tx>
          <c:spPr>
            <a:ln w="28575" cap="flat" cmpd="sng" algn="ctr">
              <a:solidFill>
                <a:srgbClr val="4BACC6">
                  <a:shade val="50000"/>
                </a:srgbClr>
              </a:solidFill>
              <a:prstDash val="solid"/>
              <a:miter lim="800000"/>
            </a:ln>
            <a:effectLst>
              <a:glow rad="63500">
                <a:srgbClr val="4BACC6">
                  <a:satMod val="175000"/>
                  <a:alpha val="40000"/>
                </a:srgbClr>
              </a:glow>
            </a:effectLst>
          </c:spPr>
          <c:marker>
            <c:symbol val="none"/>
          </c:marker>
          <c:cat>
            <c:numLit>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100</c:v>
              </c:pt>
              <c:pt idx="1">
                <c:v>106.6</c:v>
              </c:pt>
              <c:pt idx="2">
                <c:v>113.7</c:v>
              </c:pt>
              <c:pt idx="3">
                <c:v>123.4</c:v>
              </c:pt>
              <c:pt idx="4">
                <c:v>131</c:v>
              </c:pt>
              <c:pt idx="5">
                <c:v>140.80000000000001</c:v>
              </c:pt>
              <c:pt idx="6">
                <c:v>150.9</c:v>
              </c:pt>
              <c:pt idx="7">
                <c:v>164.3</c:v>
              </c:pt>
              <c:pt idx="8">
                <c:v>176.1</c:v>
              </c:pt>
              <c:pt idx="9">
                <c:v>188.4</c:v>
              </c:pt>
              <c:pt idx="10">
                <c:v>202.3</c:v>
              </c:pt>
            </c:numLit>
          </c:val>
          <c:smooth val="0"/>
          <c:extLst xmlns:c16r2="http://schemas.microsoft.com/office/drawing/2015/06/chart">
            <c:ext xmlns:c16="http://schemas.microsoft.com/office/drawing/2014/chart" uri="{C3380CC4-5D6E-409C-BE32-E72D297353CC}">
              <c16:uniqueId val="{00000000-1B88-4600-A567-920886233A43}"/>
            </c:ext>
          </c:extLst>
        </c:ser>
        <c:ser>
          <c:idx val="1"/>
          <c:order val="1"/>
          <c:tx>
            <c:v>Nominal GDP (Excluding Venezuela)</c:v>
          </c:tx>
          <c:spPr>
            <a:ln w="28575" cap="rnd" cmpd="sng" algn="ctr">
              <a:solidFill>
                <a:schemeClr val="accent2"/>
              </a:solidFill>
              <a:round/>
            </a:ln>
            <a:effectLst/>
          </c:spPr>
          <c:marker>
            <c:symbol val="none"/>
          </c:marker>
          <c:cat>
            <c:numLit>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Lit>
          </c:cat>
          <c:val>
            <c:numLit>
              <c:formatCode>General</c:formatCode>
              <c:ptCount val="11"/>
              <c:pt idx="0">
                <c:v>100</c:v>
              </c:pt>
              <c:pt idx="1">
                <c:v>106.9</c:v>
              </c:pt>
              <c:pt idx="2">
                <c:v>111.8</c:v>
              </c:pt>
              <c:pt idx="3">
                <c:v>116.7</c:v>
              </c:pt>
              <c:pt idx="4">
                <c:v>122</c:v>
              </c:pt>
              <c:pt idx="5">
                <c:v>126.7</c:v>
              </c:pt>
              <c:pt idx="6">
                <c:v>132.4</c:v>
              </c:pt>
              <c:pt idx="7">
                <c:v>139.30000000000001</c:v>
              </c:pt>
              <c:pt idx="8">
                <c:v>146.80000000000001</c:v>
              </c:pt>
              <c:pt idx="9">
                <c:v>154.9</c:v>
              </c:pt>
              <c:pt idx="10">
                <c:v>163.5</c:v>
              </c:pt>
            </c:numLit>
          </c:val>
          <c:smooth val="0"/>
          <c:extLst xmlns:c16r2="http://schemas.microsoft.com/office/drawing/2015/06/chart">
            <c:ext xmlns:c16="http://schemas.microsoft.com/office/drawing/2014/chart" uri="{C3380CC4-5D6E-409C-BE32-E72D297353CC}">
              <c16:uniqueId val="{00000001-1B88-4600-A567-920886233A4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24790096"/>
        <c:axId val="324795584"/>
      </c:lineChart>
      <c:catAx>
        <c:axId val="324790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en-US"/>
          </a:p>
        </c:txPr>
        <c:crossAx val="324795584"/>
        <c:crosses val="autoZero"/>
        <c:auto val="1"/>
        <c:lblAlgn val="ctr"/>
        <c:lblOffset val="100"/>
        <c:noMultiLvlLbl val="0"/>
      </c:catAx>
      <c:valAx>
        <c:axId val="324795584"/>
        <c:scaling>
          <c:orientation val="minMax"/>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dk1">
                    <a:lumMod val="65000"/>
                    <a:lumOff val="35000"/>
                  </a:schemeClr>
                </a:solidFill>
                <a:latin typeface="+mn-lt"/>
                <a:ea typeface="+mn-ea"/>
                <a:cs typeface="+mn-cs"/>
              </a:defRPr>
            </a:pPr>
            <a:endParaRPr lang="en-US"/>
          </a:p>
        </c:txPr>
        <c:crossAx val="32479009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34F27E3-D402-40BA-9F3E-42CF60C0D5E5}" type="datetimeFigureOut">
              <a:rPr lang="en-US" smtClean="0"/>
              <a:t>5/23/2017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AABE2D5-4DCE-4B35-9978-30DACC065AD2}" type="slidenum">
              <a:rPr lang="en-US" smtClean="0"/>
              <a:t>‹#›</a:t>
            </a:fld>
            <a:endParaRPr lang="en-US"/>
          </a:p>
        </p:txBody>
      </p:sp>
    </p:spTree>
    <p:extLst>
      <p:ext uri="{BB962C8B-B14F-4D97-AF65-F5344CB8AC3E}">
        <p14:creationId xmlns:p14="http://schemas.microsoft.com/office/powerpoint/2010/main" val="13627643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4F877F-1A8E-4BC3-B965-C8863FAEA282}" type="datetimeFigureOut">
              <a:rPr lang="en-US" smtClean="0"/>
              <a:t>5/23/2017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95DA61-EBD2-42CB-9A34-69E52E31136E}" type="slidenum">
              <a:rPr lang="en-US" smtClean="0"/>
              <a:t>‹#›</a:t>
            </a:fld>
            <a:endParaRPr lang="en-US"/>
          </a:p>
        </p:txBody>
      </p:sp>
    </p:spTree>
    <p:extLst>
      <p:ext uri="{BB962C8B-B14F-4D97-AF65-F5344CB8AC3E}">
        <p14:creationId xmlns:p14="http://schemas.microsoft.com/office/powerpoint/2010/main" val="26890881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888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b="1" dirty="0"/>
              <a:t>Emphasis IAAPA research and how important it is for members to respond.</a:t>
            </a:r>
          </a:p>
          <a:p>
            <a:endParaRPr lang="en-US" sz="1400" b="1" dirty="0"/>
          </a:p>
          <a:p>
            <a:pPr marL="174708" indent="-174708">
              <a:buFontTx/>
              <a:buChar char="-"/>
            </a:pPr>
            <a:r>
              <a:rPr lang="en-US" sz="1400" b="1" dirty="0"/>
              <a:t>Ride safety report</a:t>
            </a:r>
          </a:p>
          <a:p>
            <a:pPr marL="174708" indent="-174708">
              <a:buFontTx/>
              <a:buChar char="-"/>
            </a:pPr>
            <a:r>
              <a:rPr lang="en-US" sz="1400" b="1" dirty="0"/>
              <a:t>Amusement park benchmark survey</a:t>
            </a:r>
          </a:p>
        </p:txBody>
      </p:sp>
      <p:sp>
        <p:nvSpPr>
          <p:cNvPr id="4" name="Slide Number Placeholder 3"/>
          <p:cNvSpPr>
            <a:spLocks noGrp="1"/>
          </p:cNvSpPr>
          <p:nvPr>
            <p:ph type="sldNum" sz="quarter" idx="10"/>
          </p:nvPr>
        </p:nvSpPr>
        <p:spPr/>
        <p:txBody>
          <a:bodyPr/>
          <a:lstStyle/>
          <a:p>
            <a:fld id="{8A95DA61-EBD2-42CB-9A34-69E52E31136E}"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2954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8196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b="1" dirty="0"/>
              <a:t>Growth is CAGR</a:t>
            </a:r>
          </a:p>
        </p:txBody>
      </p:sp>
      <p:sp>
        <p:nvSpPr>
          <p:cNvPr id="4" name="Slide Number Placeholder 3"/>
          <p:cNvSpPr>
            <a:spLocks noGrp="1"/>
          </p:cNvSpPr>
          <p:nvPr>
            <p:ph type="sldNum" sz="quarter" idx="10"/>
          </p:nvPr>
        </p:nvSpPr>
        <p:spPr/>
        <p:txBody>
          <a:bodyPr/>
          <a:lstStyle/>
          <a:p>
            <a:fld id="{8A95DA61-EBD2-42CB-9A34-69E52E31136E}"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6526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7888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2010 = 100 scale</a:t>
            </a:r>
          </a:p>
        </p:txBody>
      </p:sp>
      <p:sp>
        <p:nvSpPr>
          <p:cNvPr id="4" name="Slide Number Placeholder 3"/>
          <p:cNvSpPr>
            <a:spLocks noGrp="1"/>
          </p:cNvSpPr>
          <p:nvPr>
            <p:ph type="sldNum" sz="quarter" idx="10"/>
          </p:nvPr>
        </p:nvSpPr>
        <p:spPr/>
        <p:txBody>
          <a:bodyPr/>
          <a:lstStyle/>
          <a:p>
            <a:fld id="{8A95DA61-EBD2-42CB-9A34-69E52E31136E}" type="slidenum">
              <a:rPr lang="en-US" smtClean="0"/>
              <a:t>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359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16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8935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Growth is CAGR</a:t>
            </a:r>
          </a:p>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9784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8A95DA61-EBD2-42CB-9A34-69E52E31136E}"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5492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b="1" dirty="0"/>
              <a:t>Acknowledge challenges of economies in South America – remind them our industry tends to be resistant to economic downturns. </a:t>
            </a:r>
          </a:p>
          <a:p>
            <a:endParaRPr lang="en-US" sz="1400" b="1" dirty="0"/>
          </a:p>
          <a:p>
            <a:r>
              <a:rPr lang="en-US" sz="1400" b="1" dirty="0"/>
              <a:t>Families still want to enjoy quality family time together.</a:t>
            </a:r>
          </a:p>
        </p:txBody>
      </p:sp>
      <p:sp>
        <p:nvSpPr>
          <p:cNvPr id="4" name="Slide Number Placeholder 3"/>
          <p:cNvSpPr>
            <a:spLocks noGrp="1"/>
          </p:cNvSpPr>
          <p:nvPr>
            <p:ph type="sldNum" sz="quarter" idx="10"/>
          </p:nvPr>
        </p:nvSpPr>
        <p:spPr/>
        <p:txBody>
          <a:bodyPr/>
          <a:lstStyle/>
          <a:p>
            <a:fld id="{8A95DA61-EBD2-42CB-9A34-69E52E31136E}"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9888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b="1" dirty="0"/>
              <a:t>Cirque du Soleil in Mexico</a:t>
            </a:r>
            <a:r>
              <a:rPr lang="es-419" sz="1400" b="1" dirty="0"/>
              <a:t>,  Project </a:t>
            </a:r>
            <a:r>
              <a:rPr lang="es-419" sz="1400" b="1" dirty="0" err="1"/>
              <a:t>Amikoo</a:t>
            </a:r>
            <a:r>
              <a:rPr lang="es-419" sz="1400" b="1" dirty="0"/>
              <a:t>: </a:t>
            </a:r>
            <a:r>
              <a:rPr lang="es-419" sz="1400" b="1" dirty="0" err="1"/>
              <a:t>three</a:t>
            </a:r>
            <a:r>
              <a:rPr lang="es-419" sz="1400" b="1" dirty="0"/>
              <a:t> </a:t>
            </a:r>
            <a:r>
              <a:rPr lang="es-419" sz="1400" b="1" dirty="0" err="1"/>
              <a:t>themed</a:t>
            </a:r>
            <a:r>
              <a:rPr lang="es-419" sz="1400" b="1" dirty="0"/>
              <a:t> </a:t>
            </a:r>
            <a:r>
              <a:rPr lang="es-419" sz="1400" b="1" dirty="0" err="1"/>
              <a:t>hotels</a:t>
            </a:r>
            <a:r>
              <a:rPr lang="es-419" sz="1400" b="1" dirty="0"/>
              <a:t>, Convention Center, </a:t>
            </a:r>
            <a:r>
              <a:rPr lang="es-419" sz="1400" b="1" dirty="0" err="1"/>
              <a:t>Museum</a:t>
            </a:r>
            <a:r>
              <a:rPr lang="es-419" sz="1400" b="1" dirty="0"/>
              <a:t>, </a:t>
            </a:r>
            <a:r>
              <a:rPr lang="es-419" sz="1400" b="1" dirty="0" err="1"/>
              <a:t>two</a:t>
            </a:r>
            <a:r>
              <a:rPr lang="es-419" sz="1400" b="1" dirty="0"/>
              <a:t> </a:t>
            </a:r>
            <a:r>
              <a:rPr lang="es-419" sz="1400" b="1" dirty="0" err="1"/>
              <a:t>theme</a:t>
            </a:r>
            <a:r>
              <a:rPr lang="es-419" sz="1400" b="1" dirty="0"/>
              <a:t> </a:t>
            </a:r>
            <a:r>
              <a:rPr lang="es-419" sz="1400" b="1" dirty="0" err="1"/>
              <a:t>parks</a:t>
            </a:r>
            <a:r>
              <a:rPr lang="es-419" sz="1400" b="1" dirty="0"/>
              <a:t>.</a:t>
            </a:r>
          </a:p>
          <a:p>
            <a:r>
              <a:rPr lang="en-US" sz="1400" b="1" dirty="0"/>
              <a:t>Six Flags Mexico Hurricane Harbor Water Park</a:t>
            </a:r>
            <a:endParaRPr lang="es-419" sz="1400" b="1" dirty="0"/>
          </a:p>
          <a:p>
            <a:r>
              <a:rPr lang="es-419" sz="1400" b="1" dirty="0" err="1"/>
              <a:t>We</a:t>
            </a:r>
            <a:r>
              <a:rPr lang="es-419" sz="1400" b="1" dirty="0"/>
              <a:t> are </a:t>
            </a:r>
            <a:r>
              <a:rPr lang="es-419" sz="1400" b="1" dirty="0" err="1"/>
              <a:t>seeing</a:t>
            </a:r>
            <a:r>
              <a:rPr lang="es-419" sz="1400" b="1" dirty="0"/>
              <a:t> </a:t>
            </a:r>
            <a:r>
              <a:rPr lang="es-419" sz="1400" b="1" dirty="0" err="1"/>
              <a:t>also</a:t>
            </a:r>
            <a:r>
              <a:rPr lang="es-419" sz="1400" b="1" dirty="0"/>
              <a:t> </a:t>
            </a:r>
            <a:r>
              <a:rPr lang="es-419" sz="1400" b="1" dirty="0" err="1"/>
              <a:t>Aquariums</a:t>
            </a:r>
            <a:r>
              <a:rPr lang="es-419" sz="1400" b="1" dirty="0"/>
              <a:t> </a:t>
            </a:r>
            <a:r>
              <a:rPr lang="es-419" sz="1400" b="1" dirty="0" err="1"/>
              <a:t>developments</a:t>
            </a:r>
            <a:r>
              <a:rPr lang="es-419" sz="1400" b="1" dirty="0"/>
              <a:t>:  Acuario </a:t>
            </a:r>
            <a:r>
              <a:rPr lang="es-419" sz="1400" b="1" dirty="0" err="1"/>
              <a:t>Michin</a:t>
            </a:r>
            <a:r>
              <a:rPr lang="es-419" sz="1400" b="1" dirty="0"/>
              <a:t> in Guadalajara,  </a:t>
            </a:r>
            <a:r>
              <a:rPr lang="es-419" sz="1400" b="1" dirty="0" err="1"/>
              <a:t>Aquarium</a:t>
            </a:r>
            <a:r>
              <a:rPr lang="es-419" sz="1400" b="1" dirty="0"/>
              <a:t> Project in Argentina</a:t>
            </a:r>
            <a:endParaRPr lang="en-US" sz="1400" b="1" dirty="0"/>
          </a:p>
          <a:p>
            <a:pPr defTabSz="931774">
              <a:defRPr/>
            </a:pPr>
            <a:r>
              <a:rPr lang="es-419" b="1" dirty="0" err="1"/>
              <a:t>Water</a:t>
            </a:r>
            <a:r>
              <a:rPr lang="es-419" b="1" dirty="0"/>
              <a:t> </a:t>
            </a:r>
            <a:r>
              <a:rPr lang="es-419" b="1" dirty="0" err="1"/>
              <a:t>parks</a:t>
            </a:r>
            <a:r>
              <a:rPr lang="es-419" b="1" dirty="0"/>
              <a:t> </a:t>
            </a:r>
            <a:r>
              <a:rPr lang="en-US" b="1" dirty="0"/>
              <a:t>in Colombia</a:t>
            </a:r>
            <a:r>
              <a:rPr lang="es-419" b="1" dirty="0"/>
              <a:t> and </a:t>
            </a:r>
            <a:r>
              <a:rPr lang="es-419" b="1" dirty="0" err="1"/>
              <a:t>Brazil</a:t>
            </a:r>
            <a:endParaRPr lang="es-419" b="1" dirty="0"/>
          </a:p>
          <a:p>
            <a:pPr defTabSz="931774">
              <a:defRPr/>
            </a:pPr>
            <a:r>
              <a:rPr lang="es-419" b="1" dirty="0"/>
              <a:t>Discovery Costa Rica, </a:t>
            </a:r>
            <a:r>
              <a:rPr lang="es-419" b="1" dirty="0" err="1"/>
              <a:t>Adventrure</a:t>
            </a:r>
            <a:r>
              <a:rPr lang="es-419" b="1" dirty="0"/>
              <a:t> park, </a:t>
            </a:r>
            <a:r>
              <a:rPr lang="es-419" b="1" dirty="0" err="1"/>
              <a:t>will</a:t>
            </a:r>
            <a:r>
              <a:rPr lang="es-419" b="1" dirty="0"/>
              <a:t> </a:t>
            </a:r>
            <a:r>
              <a:rPr lang="es-419" b="1" dirty="0" err="1"/>
              <a:t>include</a:t>
            </a:r>
            <a:r>
              <a:rPr lang="es-419" b="1" dirty="0"/>
              <a:t> a </a:t>
            </a:r>
            <a:r>
              <a:rPr lang="es-419" b="1" dirty="0" err="1"/>
              <a:t>Water</a:t>
            </a:r>
            <a:r>
              <a:rPr lang="es-419" b="1" dirty="0"/>
              <a:t> Park, </a:t>
            </a:r>
            <a:r>
              <a:rPr lang="es-419" b="1" dirty="0" err="1"/>
              <a:t>hotels</a:t>
            </a:r>
            <a:endParaRPr lang="es-419" b="1" dirty="0"/>
          </a:p>
          <a:p>
            <a:pPr defTabSz="931774">
              <a:defRPr/>
            </a:pPr>
            <a:r>
              <a:rPr lang="es-419" b="1" dirty="0"/>
              <a:t>Adventure Park in Guatemala </a:t>
            </a:r>
            <a:r>
              <a:rPr lang="es-419" b="1" dirty="0" err="1"/>
              <a:t>Xejuyup</a:t>
            </a:r>
            <a:endParaRPr lang="en-US" dirty="0"/>
          </a:p>
          <a:p>
            <a:r>
              <a:rPr lang="es-419" sz="1400" b="1" dirty="0" err="1"/>
              <a:t>Attractions</a:t>
            </a:r>
            <a:r>
              <a:rPr lang="es-419" sz="1400" b="1" dirty="0"/>
              <a:t> </a:t>
            </a:r>
            <a:r>
              <a:rPr lang="es-419" sz="1400" b="1" dirty="0" err="1"/>
              <a:t>such</a:t>
            </a:r>
            <a:r>
              <a:rPr lang="es-419" sz="1400" b="1" dirty="0"/>
              <a:t> as </a:t>
            </a:r>
            <a:r>
              <a:rPr lang="es-419" sz="1400" b="1" dirty="0" err="1"/>
              <a:t>Aquairums</a:t>
            </a:r>
            <a:r>
              <a:rPr lang="es-419" sz="1400" b="1" dirty="0"/>
              <a:t>:  </a:t>
            </a:r>
            <a:r>
              <a:rPr lang="es-419" sz="1400" b="1" dirty="0" err="1"/>
              <a:t>AquaRio</a:t>
            </a:r>
            <a:r>
              <a:rPr lang="es-419" sz="1400" b="1" dirty="0"/>
              <a:t>, Acuario </a:t>
            </a:r>
            <a:r>
              <a:rPr lang="es-419" sz="1400" b="1"/>
              <a:t>Michin</a:t>
            </a:r>
            <a:endParaRPr lang="en-US" sz="1400" b="1" dirty="0"/>
          </a:p>
          <a:p>
            <a:r>
              <a:rPr lang="en-US" sz="1400" b="1" dirty="0"/>
              <a:t> </a:t>
            </a:r>
          </a:p>
        </p:txBody>
      </p:sp>
      <p:sp>
        <p:nvSpPr>
          <p:cNvPr id="4" name="Slide Number Placeholder 3"/>
          <p:cNvSpPr>
            <a:spLocks noGrp="1"/>
          </p:cNvSpPr>
          <p:nvPr>
            <p:ph type="sldNum" sz="quarter" idx="10"/>
          </p:nvPr>
        </p:nvSpPr>
        <p:spPr/>
        <p:txBody>
          <a:bodyPr/>
          <a:lstStyle/>
          <a:p>
            <a:fld id="{8A95DA61-EBD2-42CB-9A34-69E52E31136E}"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6742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41610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s-419" dirty="0" smtClean="0"/>
              <a:t>Immersive</a:t>
            </a:r>
            <a:r>
              <a:rPr lang="es-419" baseline="0" dirty="0" smtClean="0"/>
              <a:t> experiencies </a:t>
            </a:r>
            <a:r>
              <a:rPr lang="es-419" baseline="0" dirty="0" err="1" smtClean="0"/>
              <a:t>with</a:t>
            </a:r>
            <a:r>
              <a:rPr lang="es-419" baseline="0" dirty="0" smtClean="0"/>
              <a:t> </a:t>
            </a:r>
            <a:r>
              <a:rPr lang="es-419" baseline="0" dirty="0" err="1" smtClean="0"/>
              <a:t>theming</a:t>
            </a:r>
            <a:r>
              <a:rPr lang="es-419" baseline="0" dirty="0" smtClean="0"/>
              <a:t> </a:t>
            </a:r>
          </a:p>
          <a:p>
            <a:endParaRPr lang="es-419" baseline="0" dirty="0" smtClean="0"/>
          </a:p>
          <a:p>
            <a:r>
              <a:rPr lang="es-419" baseline="0" dirty="0" err="1" smtClean="0"/>
              <a:t>Technology</a:t>
            </a:r>
            <a:r>
              <a:rPr lang="es-419" baseline="0" dirty="0" smtClean="0"/>
              <a:t>, </a:t>
            </a:r>
            <a:r>
              <a:rPr lang="es-419" baseline="0" dirty="0" err="1" smtClean="0"/>
              <a:t>from</a:t>
            </a:r>
            <a:r>
              <a:rPr lang="es-419" baseline="0" dirty="0" smtClean="0"/>
              <a:t> </a:t>
            </a:r>
            <a:r>
              <a:rPr lang="es-419" baseline="0" dirty="0" err="1" smtClean="0"/>
              <a:t>the</a:t>
            </a:r>
            <a:r>
              <a:rPr lang="es-419" baseline="0" dirty="0" smtClean="0"/>
              <a:t> use of apps to </a:t>
            </a:r>
            <a:r>
              <a:rPr lang="es-419" baseline="0" dirty="0" err="1" smtClean="0"/>
              <a:t>expand</a:t>
            </a:r>
            <a:r>
              <a:rPr lang="es-419" baseline="0" dirty="0" smtClean="0"/>
              <a:t> </a:t>
            </a:r>
            <a:r>
              <a:rPr lang="es-419" baseline="0" dirty="0" err="1" smtClean="0"/>
              <a:t>the</a:t>
            </a:r>
            <a:r>
              <a:rPr lang="es-419" baseline="0" dirty="0" smtClean="0"/>
              <a:t> </a:t>
            </a:r>
            <a:r>
              <a:rPr lang="es-419" baseline="0" dirty="0" err="1" smtClean="0"/>
              <a:t>experience</a:t>
            </a:r>
            <a:r>
              <a:rPr lang="es-419" baseline="0" dirty="0" smtClean="0"/>
              <a:t> to 3D </a:t>
            </a:r>
            <a:r>
              <a:rPr lang="es-419" baseline="0" dirty="0" err="1" smtClean="0"/>
              <a:t>glasess</a:t>
            </a:r>
            <a:r>
              <a:rPr lang="es-419" baseline="0" dirty="0" smtClean="0"/>
              <a:t> </a:t>
            </a:r>
            <a:r>
              <a:rPr lang="es-419" baseline="0" dirty="0" err="1" smtClean="0"/>
              <a:t>for</a:t>
            </a:r>
            <a:r>
              <a:rPr lang="es-419" baseline="0" dirty="0" smtClean="0"/>
              <a:t> </a:t>
            </a:r>
            <a:r>
              <a:rPr lang="es-419" baseline="0" dirty="0" err="1" smtClean="0"/>
              <a:t>Roller</a:t>
            </a:r>
            <a:r>
              <a:rPr lang="es-419" baseline="0" dirty="0" smtClean="0"/>
              <a:t> </a:t>
            </a:r>
            <a:r>
              <a:rPr lang="es-419" baseline="0" dirty="0" err="1" smtClean="0"/>
              <a:t>coasters</a:t>
            </a:r>
            <a:endParaRPr lang="es-419" baseline="0" dirty="0" smtClean="0"/>
          </a:p>
          <a:p>
            <a:endParaRPr lang="es-419" baseline="0" dirty="0" smtClean="0"/>
          </a:p>
          <a:p>
            <a:r>
              <a:rPr lang="es-419" baseline="0" dirty="0" err="1" smtClean="0"/>
              <a:t>Hotels</a:t>
            </a:r>
            <a:r>
              <a:rPr lang="es-419" baseline="0" dirty="0" smtClean="0"/>
              <a:t>/ resorts:   </a:t>
            </a:r>
            <a:r>
              <a:rPr lang="es-419" baseline="0" dirty="0" err="1" smtClean="0"/>
              <a:t>Xcaret</a:t>
            </a:r>
            <a:r>
              <a:rPr lang="es-419" baseline="0" dirty="0" smtClean="0"/>
              <a:t> </a:t>
            </a:r>
            <a:r>
              <a:rPr lang="es-419" baseline="0" dirty="0" err="1" smtClean="0"/>
              <a:t>is</a:t>
            </a:r>
            <a:r>
              <a:rPr lang="es-419" baseline="0" dirty="0" smtClean="0"/>
              <a:t> </a:t>
            </a:r>
            <a:r>
              <a:rPr lang="es-419" baseline="0" dirty="0" err="1" smtClean="0"/>
              <a:t>building</a:t>
            </a:r>
            <a:r>
              <a:rPr lang="es-419" baseline="0" dirty="0" smtClean="0"/>
              <a:t> a hotel,  IRTRA, etc.</a:t>
            </a:r>
          </a:p>
          <a:p>
            <a:endParaRPr lang="es-419" baseline="0" dirty="0" smtClean="0"/>
          </a:p>
          <a:p>
            <a:r>
              <a:rPr lang="es-419" baseline="0" dirty="0" smtClean="0"/>
              <a:t>Adventure </a:t>
            </a:r>
            <a:r>
              <a:rPr lang="es-419" baseline="0" dirty="0" err="1" smtClean="0"/>
              <a:t>Parks</a:t>
            </a:r>
            <a:r>
              <a:rPr lang="es-419" baseline="0" dirty="0" smtClean="0"/>
              <a:t> </a:t>
            </a:r>
            <a:r>
              <a:rPr lang="es-419" baseline="0" dirty="0" err="1" smtClean="0"/>
              <a:t>like</a:t>
            </a:r>
            <a:r>
              <a:rPr lang="es-419" baseline="0" dirty="0" smtClean="0"/>
              <a:t> </a:t>
            </a:r>
            <a:r>
              <a:rPr lang="es-419" baseline="0" dirty="0" err="1" smtClean="0"/>
              <a:t>Xejuyup</a:t>
            </a:r>
            <a:r>
              <a:rPr lang="es-419" baseline="0" dirty="0" smtClean="0"/>
              <a:t>,  </a:t>
            </a:r>
            <a:r>
              <a:rPr lang="es-419" baseline="0" dirty="0" err="1" smtClean="0"/>
              <a:t>KidZania</a:t>
            </a:r>
            <a:endParaRPr lang="es-419" baseline="0" dirty="0" smtClean="0"/>
          </a:p>
          <a:p>
            <a:endParaRPr lang="es-419" baseline="0" dirty="0" smtClean="0"/>
          </a:p>
          <a:p>
            <a:r>
              <a:rPr lang="es-419" baseline="0" dirty="0" err="1" smtClean="0"/>
              <a:t>Water</a:t>
            </a:r>
            <a:r>
              <a:rPr lang="es-419" baseline="0" dirty="0" smtClean="0"/>
              <a:t> </a:t>
            </a:r>
            <a:r>
              <a:rPr lang="es-419" baseline="0" dirty="0" err="1" smtClean="0"/>
              <a:t>Parks</a:t>
            </a:r>
            <a:r>
              <a:rPr lang="es-419" baseline="0" dirty="0" smtClean="0"/>
              <a:t>:  </a:t>
            </a:r>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3832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Spring 2016, after consultation with the Latin American Committee, the global M&amp;S Committee, and the IAAPA Board, IAAPA moved forward with our World Customs Organization (WCO) appeal of the classification of attractions equipment. Currently, attractions equipment is classified as a consumer good in a miscellaneous category in the Toys, Games, and Sporting Goods chapter. This appeal will assign unique HS codes for the import/export of attractions equipment, allow for tracking of global market trends, and clearly designate attractions equipment as capital goods.</a:t>
            </a:r>
          </a:p>
          <a:p>
            <a:endParaRPr lang="en-US" dirty="0"/>
          </a:p>
          <a:p>
            <a:r>
              <a:rPr lang="en-US" dirty="0"/>
              <a:t>• IAAPA submitted an amendment proposal to the US International Trade Commission (US ITC) and the US Customs &amp; Border Patrol as you must have a member country present your proposed amendment. The US ITC agreed to present our case to the WCO.</a:t>
            </a:r>
          </a:p>
          <a:p>
            <a:endParaRPr lang="en-US" dirty="0"/>
          </a:p>
          <a:p>
            <a:r>
              <a:rPr lang="en-US" dirty="0"/>
              <a:t>• The US ITC presented our draft appeal to the WCO’s Harmonized System Review Sub-Committee (RSC) meeting in Brussels in May 2016. The responses were very positive from other delegates and the Secretary-General.</a:t>
            </a:r>
          </a:p>
          <a:p>
            <a:endParaRPr lang="en-US" dirty="0"/>
          </a:p>
          <a:p>
            <a:r>
              <a:rPr lang="en-US" dirty="0"/>
              <a:t>• The delegates from Australia, Canada and Switzerland agreed to help with the final language of the proposal after the May WCO meeting. Additionally, we have received support from the delegates from Japan, China, and Brazil</a:t>
            </a:r>
          </a:p>
          <a:p>
            <a:endParaRPr lang="en-US" dirty="0"/>
          </a:p>
          <a:p>
            <a:r>
              <a:rPr lang="en-US" dirty="0"/>
              <a:t>• The US ITC, with assistance from the other countries, drafted the language of the final appeal and filed it this spring.</a:t>
            </a:r>
          </a:p>
          <a:p>
            <a:endParaRPr lang="en-US" dirty="0"/>
          </a:p>
          <a:p>
            <a:r>
              <a:rPr lang="en-US" dirty="0"/>
              <a:t>• The appeal will be voted on by first the Harmonized System Review Sub-Committee (RSC) in 2017 then the full body of the WCO in 2017 or 2018. Full implementation would be in 2022.</a:t>
            </a:r>
          </a:p>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22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1568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5DA61-EBD2-42CB-9A34-69E52E31136E}" type="slidenum">
              <a:rPr lang="en-US" smtClean="0"/>
              <a:t>23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413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5DA61-EBD2-42CB-9A34-69E52E31136E}" type="slidenum">
              <a:rPr lang="en-US" smtClean="0"/>
              <a:t>24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4775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5DA61-EBD2-42CB-9A34-69E52E31136E}"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4161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5DA61-EBD2-42CB-9A34-69E52E31136E}"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00212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A95DA61-EBD2-42CB-9A34-69E52E31136E}" type="slidenum">
              <a:rPr lang="en-US" smtClean="0"/>
              <a:t>5</a:t>
            </a:fld>
            <a:endParaRPr lang="en-US"/>
          </a:p>
        </p:txBody>
      </p:sp>
    </p:spTree>
    <p:extLst>
      <p:ext uri="{BB962C8B-B14F-4D97-AF65-F5344CB8AC3E}">
        <p14:creationId xmlns:p14="http://schemas.microsoft.com/office/powerpoint/2010/main" val="163036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5639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s-419" dirty="0" err="1" smtClean="0"/>
              <a:t>Stay</a:t>
            </a:r>
            <a:r>
              <a:rPr lang="es-419" dirty="0" smtClean="0"/>
              <a:t> </a:t>
            </a:r>
            <a:r>
              <a:rPr lang="es-419" dirty="0" err="1" smtClean="0"/>
              <a:t>tunned</a:t>
            </a:r>
            <a:r>
              <a:rPr lang="es-419" baseline="0" dirty="0" smtClean="0"/>
              <a:t> </a:t>
            </a:r>
            <a:r>
              <a:rPr lang="es-419" baseline="0" dirty="0" err="1" smtClean="0"/>
              <a:t>for</a:t>
            </a:r>
            <a:r>
              <a:rPr lang="es-419" baseline="0" dirty="0" smtClean="0"/>
              <a:t> more </a:t>
            </a:r>
            <a:r>
              <a:rPr lang="es-419" baseline="0" dirty="0" err="1" smtClean="0"/>
              <a:t>networking</a:t>
            </a:r>
            <a:r>
              <a:rPr lang="es-419" baseline="0" dirty="0" smtClean="0"/>
              <a:t> and </a:t>
            </a:r>
            <a:r>
              <a:rPr lang="es-419" baseline="0" dirty="0" err="1" smtClean="0"/>
              <a:t>face</a:t>
            </a:r>
            <a:r>
              <a:rPr lang="es-419" baseline="0" dirty="0" smtClean="0"/>
              <a:t> to </a:t>
            </a:r>
            <a:r>
              <a:rPr lang="es-419" baseline="0" dirty="0" err="1" smtClean="0"/>
              <a:t>face</a:t>
            </a:r>
            <a:r>
              <a:rPr lang="es-419" baseline="0" dirty="0" smtClean="0"/>
              <a:t> Education.</a:t>
            </a:r>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5827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s-419" sz="1400" b="1" dirty="0"/>
              <a:t>THIS YEAR WE ARE PRESENTING 11 WEBINARS FOR LATIN AMERICA IN SPANISH AND PORTUGUESE.</a:t>
            </a:r>
            <a:endParaRPr lang="en-US" sz="1400" b="1" dirty="0"/>
          </a:p>
        </p:txBody>
      </p:sp>
      <p:sp>
        <p:nvSpPr>
          <p:cNvPr id="4" name="Slide Number Placeholder 3"/>
          <p:cNvSpPr>
            <a:spLocks noGrp="1"/>
          </p:cNvSpPr>
          <p:nvPr>
            <p:ph type="sldNum" sz="quarter" idx="10"/>
          </p:nvPr>
        </p:nvSpPr>
        <p:spPr/>
        <p:txBody>
          <a:bodyPr/>
          <a:lstStyle/>
          <a:p>
            <a:fld id="{8A95DA61-EBD2-42CB-9A34-69E52E31136E}"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462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5DA61-EBD2-42CB-9A34-69E52E31136E}"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6873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8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R:\IAAPA\2016-2017 Membership\PowerPoint Template\IAAPA PPT 16x9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8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3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34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33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6" name="Picture 2" descr="R:\IAAPA\2016-2017 Membership\PowerPoint Template\IAAPA PPT 16x9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51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44217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 id="2147483654"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2.xml"/><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Excel_Worksheet2.xlsx"/><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Excel_Worksheet4.xlsx"/><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Worksheet5.xlsx"/><Relationship Id="rId5" Type="http://schemas.openxmlformats.org/officeDocument/2006/relationships/oleObject" Target="../embeddings/oleObject8.bin"/><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latinoamerica@IAAPA.org" TargetMode="External"/><Relationship Id="rId4" Type="http://schemas.openxmlformats.org/officeDocument/2006/relationships/hyperlink" Target="http://www.iaapa.org/connect/latin-ameri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iaapa.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34" y="2804586"/>
            <a:ext cx="8366166" cy="1692771"/>
          </a:xfrm>
          <a:prstGeom prst="rect">
            <a:avLst/>
          </a:prstGeom>
          <a:noFill/>
        </p:spPr>
        <p:txBody>
          <a:bodyPr wrap="square" rtlCol="0">
            <a:spAutoFit/>
          </a:bodyPr>
          <a:lstStyle/>
          <a:p>
            <a:r>
              <a:rPr lang="en-US" sz="4000" dirty="0" err="1">
                <a:solidFill>
                  <a:srgbClr val="B3CA35"/>
                </a:solidFill>
                <a:latin typeface="Arial" panose="020B0604020202020204" pitchFamily="34" charset="0"/>
                <a:cs typeface="Arial" panose="020B0604020202020204" pitchFamily="34" charset="0"/>
              </a:rPr>
              <a:t>ACOLAP</a:t>
            </a:r>
            <a:r>
              <a:rPr lang="en-US" sz="4000" dirty="0">
                <a:solidFill>
                  <a:srgbClr val="B3CA35"/>
                </a:solidFill>
                <a:latin typeface="Arial" panose="020B0604020202020204" pitchFamily="34" charset="0"/>
                <a:cs typeface="Arial" panose="020B0604020202020204" pitchFamily="34" charset="0"/>
              </a:rPr>
              <a:t> PRESENTATION</a:t>
            </a:r>
          </a:p>
          <a:p>
            <a:r>
              <a:rPr lang="en-US" sz="3200" dirty="0">
                <a:solidFill>
                  <a:schemeClr val="bg1"/>
                </a:solidFill>
                <a:latin typeface="Arial" panose="020B0604020202020204" pitchFamily="34" charset="0"/>
                <a:cs typeface="Arial" panose="020B0604020202020204" pitchFamily="34" charset="0"/>
              </a:rPr>
              <a:t>Paul Noland</a:t>
            </a:r>
          </a:p>
          <a:p>
            <a:r>
              <a:rPr lang="en-US" sz="3200" dirty="0">
                <a:solidFill>
                  <a:schemeClr val="bg1"/>
                </a:solidFill>
                <a:latin typeface="Arial" panose="020B0604020202020204" pitchFamily="34" charset="0"/>
                <a:cs typeface="Arial" panose="020B0604020202020204" pitchFamily="34" charset="0"/>
              </a:rPr>
              <a:t>IAAPA President and CEO </a:t>
            </a:r>
          </a:p>
        </p:txBody>
      </p:sp>
    </p:spTree>
    <p:extLst>
      <p:ext uri="{BB962C8B-B14F-4D97-AF65-F5344CB8AC3E}">
        <p14:creationId xmlns:p14="http://schemas.microsoft.com/office/powerpoint/2010/main" val="165923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153" y="226219"/>
            <a:ext cx="8117732" cy="678454"/>
          </a:xfrm>
          <a:prstGeom prst="rect">
            <a:avLst/>
          </a:prstGeom>
        </p:spPr>
        <p:txBody>
          <a:bodyPr/>
          <a:lstStyle/>
          <a:p>
            <a:r>
              <a:rPr lang="en-US" b="1" dirty="0">
                <a:latin typeface="Arial" panose="020B0604020202020204" pitchFamily="34" charset="0"/>
                <a:cs typeface="Arial" panose="020B0604020202020204" pitchFamily="34" charset="0"/>
              </a:rPr>
              <a:t>IAAPA Information/Resources </a:t>
            </a:r>
          </a:p>
        </p:txBody>
      </p:sp>
      <p:sp>
        <p:nvSpPr>
          <p:cNvPr id="3" name="Subtitle 2"/>
          <p:cNvSpPr>
            <a:spLocks noGrp="1"/>
          </p:cNvSpPr>
          <p:nvPr>
            <p:ph type="subTitle" idx="4294967295"/>
          </p:nvPr>
        </p:nvSpPr>
        <p:spPr>
          <a:xfrm>
            <a:off x="155642" y="1200150"/>
            <a:ext cx="8920263" cy="2856284"/>
          </a:xfrm>
          <a:prstGeom prst="rect">
            <a:avLst/>
          </a:prstGeom>
        </p:spPr>
        <p:txBody>
          <a:bodyPr/>
          <a:lstStyle/>
          <a:p>
            <a:pPr lvl="1">
              <a:buFont typeface="Arial" panose="020B0604020202020204" pitchFamily="34" charset="0"/>
              <a:buChar char="•"/>
            </a:pPr>
            <a:r>
              <a:rPr lang="en-US" sz="3000" dirty="0"/>
              <a:t>Funworld Magazine</a:t>
            </a:r>
          </a:p>
          <a:p>
            <a:pPr lvl="1">
              <a:buFont typeface="Arial" panose="020B0604020202020204" pitchFamily="34" charset="0"/>
              <a:buChar char="•"/>
            </a:pPr>
            <a:r>
              <a:rPr lang="en-US" sz="3000" dirty="0"/>
              <a:t>IAAPA News Flash</a:t>
            </a:r>
          </a:p>
          <a:p>
            <a:pPr lvl="1">
              <a:buFont typeface="Arial" panose="020B0604020202020204" pitchFamily="34" charset="0"/>
              <a:buChar char="•"/>
            </a:pPr>
            <a:r>
              <a:rPr lang="en-US" sz="3000" dirty="0"/>
              <a:t>Government Relations and Advocacy</a:t>
            </a:r>
          </a:p>
          <a:p>
            <a:pPr lvl="1">
              <a:buFont typeface="Arial" panose="020B0604020202020204" pitchFamily="34" charset="0"/>
              <a:buChar char="•"/>
            </a:pPr>
            <a:r>
              <a:rPr lang="en-US" sz="3000" dirty="0"/>
              <a:t>Communications and Media Relations Support</a:t>
            </a:r>
          </a:p>
          <a:p>
            <a:pPr lvl="1">
              <a:buFont typeface="Arial" panose="020B0604020202020204" pitchFamily="34" charset="0"/>
              <a:buChar char="•"/>
            </a:pPr>
            <a:r>
              <a:rPr lang="en-US" sz="3000" dirty="0"/>
              <a:t>Industry Research</a:t>
            </a:r>
          </a:p>
        </p:txBody>
      </p:sp>
      <p:sp>
        <p:nvSpPr>
          <p:cNvPr id="7" name="TextBox 6"/>
          <p:cNvSpPr txBox="1"/>
          <p:nvPr/>
        </p:nvSpPr>
        <p:spPr>
          <a:xfrm>
            <a:off x="8793805" y="223736"/>
            <a:ext cx="354584" cy="276999"/>
          </a:xfrm>
          <a:prstGeom prst="rect">
            <a:avLst/>
          </a:prstGeom>
          <a:noFill/>
        </p:spPr>
        <p:txBody>
          <a:bodyPr wrap="none" rtlCol="0">
            <a:spAutoFit/>
          </a:bodyPr>
          <a:lstStyle/>
          <a:p>
            <a:r>
              <a:rPr lang="en-US" sz="1200" dirty="0" smtClean="0"/>
              <a:t>10</a:t>
            </a:r>
            <a:endParaRPr lang="en-US" sz="1200" dirty="0"/>
          </a:p>
        </p:txBody>
      </p:sp>
    </p:spTree>
    <p:extLst>
      <p:ext uri="{BB962C8B-B14F-4D97-AF65-F5344CB8AC3E}">
        <p14:creationId xmlns:p14="http://schemas.microsoft.com/office/powerpoint/2010/main" val="25112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47701"/>
            <a:ext cx="5678651" cy="1916906"/>
          </a:xfrm>
          <a:prstGeom prst="rect">
            <a:avLst/>
          </a:prstGeom>
        </p:spPr>
        <p:txBody>
          <a:bodyPr/>
          <a:lstStyle/>
          <a:p>
            <a:r>
              <a:rPr lang="en-US" b="1" dirty="0">
                <a:latin typeface="Arial" panose="020B0604020202020204" pitchFamily="34" charset="0"/>
                <a:cs typeface="Arial" panose="020B0604020202020204" pitchFamily="34" charset="0"/>
              </a:rPr>
              <a:t>Industry Outlook: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Global and Regional</a:t>
            </a:r>
          </a:p>
        </p:txBody>
      </p:sp>
      <p:pic>
        <p:nvPicPr>
          <p:cNvPr id="5" name="Picture 4"/>
          <p:cNvPicPr>
            <a:picLocks noChangeAspect="1"/>
          </p:cNvPicPr>
          <p:nvPr/>
        </p:nvPicPr>
        <p:blipFill>
          <a:blip r:embed="rId4"/>
          <a:stretch>
            <a:fillRect/>
          </a:stretch>
        </p:blipFill>
        <p:spPr>
          <a:xfrm>
            <a:off x="5821921" y="226467"/>
            <a:ext cx="2940990" cy="3805987"/>
          </a:xfrm>
          <a:prstGeom prst="rect">
            <a:avLst/>
          </a:prstGeom>
        </p:spPr>
      </p:pic>
      <p:sp>
        <p:nvSpPr>
          <p:cNvPr id="7" name="TextBox 6"/>
          <p:cNvSpPr txBox="1"/>
          <p:nvPr/>
        </p:nvSpPr>
        <p:spPr>
          <a:xfrm>
            <a:off x="8793805" y="223736"/>
            <a:ext cx="343171" cy="276999"/>
          </a:xfrm>
          <a:prstGeom prst="rect">
            <a:avLst/>
          </a:prstGeom>
          <a:noFill/>
        </p:spPr>
        <p:txBody>
          <a:bodyPr wrap="none" rtlCol="0">
            <a:spAutoFit/>
          </a:bodyPr>
          <a:lstStyle/>
          <a:p>
            <a:r>
              <a:rPr lang="en-US" sz="1200" dirty="0" smtClean="0"/>
              <a:t>11</a:t>
            </a:r>
            <a:endParaRPr lang="en-US" sz="1200" dirty="0"/>
          </a:p>
        </p:txBody>
      </p:sp>
    </p:spTree>
    <p:extLst>
      <p:ext uri="{BB962C8B-B14F-4D97-AF65-F5344CB8AC3E}">
        <p14:creationId xmlns:p14="http://schemas.microsoft.com/office/powerpoint/2010/main" val="185440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3164076922"/>
              </p:ext>
            </p:extLst>
          </p:nvPr>
        </p:nvGraphicFramePr>
        <p:xfrm>
          <a:off x="257790" y="1276613"/>
          <a:ext cx="1962150" cy="2609850"/>
        </p:xfrm>
        <a:graphic>
          <a:graphicData uri="http://schemas.openxmlformats.org/presentationml/2006/ole">
            <mc:AlternateContent xmlns:mc="http://schemas.openxmlformats.org/markup-compatibility/2006">
              <mc:Choice xmlns:v="urn:schemas-microsoft-com:vml" Requires="v">
                <p:oleObj spid="_x0000_s1060" name="Worksheet" r:id="rId4" imgW="1962049" imgH="2609966" progId="Excel.Sheet.12">
                  <p:embed/>
                </p:oleObj>
              </mc:Choice>
              <mc:Fallback>
                <p:oleObj name="Worksheet" r:id="rId4" imgW="1962049" imgH="2609966" progId="Excel.Sheet.12">
                  <p:embed/>
                  <p:pic>
                    <p:nvPicPr>
                      <p:cNvPr id="14" name="Object 13"/>
                      <p:cNvPicPr/>
                      <p:nvPr/>
                    </p:nvPicPr>
                    <p:blipFill>
                      <a:blip r:embed="rId5"/>
                      <a:stretch>
                        <a:fillRect/>
                      </a:stretch>
                    </p:blipFill>
                    <p:spPr>
                      <a:xfrm>
                        <a:off x="257790" y="1276613"/>
                        <a:ext cx="1962150" cy="260985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198142076"/>
              </p:ext>
            </p:extLst>
          </p:nvPr>
        </p:nvGraphicFramePr>
        <p:xfrm>
          <a:off x="345341" y="301557"/>
          <a:ext cx="8358664" cy="3584906"/>
        </p:xfrm>
        <a:graphic>
          <a:graphicData uri="http://schemas.openxmlformats.org/presentationml/2006/ole">
            <mc:AlternateContent xmlns:mc="http://schemas.openxmlformats.org/markup-compatibility/2006">
              <mc:Choice xmlns:v="urn:schemas-microsoft-com:vml" Requires="v">
                <p:oleObj spid="_x0000_s1061" name="Worksheet" r:id="rId7" imgW="8580070" imgH="3832920" progId="Excel.Sheet.12">
                  <p:embed/>
                </p:oleObj>
              </mc:Choice>
              <mc:Fallback>
                <p:oleObj name="Worksheet" r:id="rId7" imgW="8580070" imgH="3832920" progId="Excel.Sheet.12">
                  <p:embed/>
                  <p:pic>
                    <p:nvPicPr>
                      <p:cNvPr id="17" name="Object 16"/>
                      <p:cNvPicPr/>
                      <p:nvPr/>
                    </p:nvPicPr>
                    <p:blipFill>
                      <a:blip r:embed="rId8"/>
                      <a:stretch>
                        <a:fillRect/>
                      </a:stretch>
                    </p:blipFill>
                    <p:spPr>
                      <a:xfrm>
                        <a:off x="345341" y="301557"/>
                        <a:ext cx="8358664" cy="3584906"/>
                      </a:xfrm>
                      <a:prstGeom prst="rect">
                        <a:avLst/>
                      </a:prstGeom>
                    </p:spPr>
                  </p:pic>
                </p:oleObj>
              </mc:Fallback>
            </mc:AlternateContent>
          </a:graphicData>
        </a:graphic>
      </p:graphicFrame>
      <p:sp>
        <p:nvSpPr>
          <p:cNvPr id="8" name="TextBox 7"/>
          <p:cNvSpPr txBox="1"/>
          <p:nvPr/>
        </p:nvSpPr>
        <p:spPr>
          <a:xfrm>
            <a:off x="8793805" y="223736"/>
            <a:ext cx="354584" cy="276999"/>
          </a:xfrm>
          <a:prstGeom prst="rect">
            <a:avLst/>
          </a:prstGeom>
          <a:noFill/>
        </p:spPr>
        <p:txBody>
          <a:bodyPr wrap="none" rtlCol="0">
            <a:spAutoFit/>
          </a:bodyPr>
          <a:lstStyle/>
          <a:p>
            <a:r>
              <a:rPr lang="en-US" sz="1200" dirty="0" smtClean="0"/>
              <a:t>12</a:t>
            </a:r>
            <a:endParaRPr lang="en-US" sz="1200" dirty="0"/>
          </a:p>
        </p:txBody>
      </p:sp>
    </p:spTree>
    <p:extLst>
      <p:ext uri="{BB962C8B-B14F-4D97-AF65-F5344CB8AC3E}">
        <p14:creationId xmlns:p14="http://schemas.microsoft.com/office/powerpoint/2010/main" val="350561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190927974"/>
              </p:ext>
            </p:extLst>
          </p:nvPr>
        </p:nvGraphicFramePr>
        <p:xfrm>
          <a:off x="912813" y="95250"/>
          <a:ext cx="7064375" cy="4046538"/>
        </p:xfrm>
        <a:graphic>
          <a:graphicData uri="http://schemas.openxmlformats.org/presentationml/2006/ole">
            <mc:AlternateContent xmlns:mc="http://schemas.openxmlformats.org/markup-compatibility/2006">
              <mc:Choice xmlns:v="urn:schemas-microsoft-com:vml" Requires="v">
                <p:oleObj spid="_x0000_s2068" name="Worksheet" r:id="rId5" imgW="7063652" imgH="4046328" progId="Excel.Sheet.12">
                  <p:embed/>
                </p:oleObj>
              </mc:Choice>
              <mc:Fallback>
                <p:oleObj name="Worksheet" r:id="rId5" imgW="7063652" imgH="4046328" progId="Excel.Sheet.12">
                  <p:embed/>
                  <p:pic>
                    <p:nvPicPr>
                      <p:cNvPr id="9" name="Object 8"/>
                      <p:cNvPicPr/>
                      <p:nvPr/>
                    </p:nvPicPr>
                    <p:blipFill>
                      <a:blip r:embed="rId6"/>
                      <a:stretch>
                        <a:fillRect/>
                      </a:stretch>
                    </p:blipFill>
                    <p:spPr>
                      <a:xfrm>
                        <a:off x="912813" y="95250"/>
                        <a:ext cx="7064375" cy="4046538"/>
                      </a:xfrm>
                      <a:prstGeom prst="rect">
                        <a:avLst/>
                      </a:prstGeom>
                    </p:spPr>
                  </p:pic>
                </p:oleObj>
              </mc:Fallback>
            </mc:AlternateContent>
          </a:graphicData>
        </a:graphic>
      </p:graphicFrame>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13</a:t>
            </a:r>
            <a:endParaRPr lang="en-US" sz="1200" dirty="0"/>
          </a:p>
        </p:txBody>
      </p:sp>
    </p:spTree>
    <p:extLst>
      <p:ext uri="{BB962C8B-B14F-4D97-AF65-F5344CB8AC3E}">
        <p14:creationId xmlns:p14="http://schemas.microsoft.com/office/powerpoint/2010/main" val="349908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6658109"/>
              </p:ext>
            </p:extLst>
          </p:nvPr>
        </p:nvGraphicFramePr>
        <p:xfrm>
          <a:off x="712788" y="97277"/>
          <a:ext cx="7987048" cy="3968885"/>
        </p:xfrm>
        <a:graphic>
          <a:graphicData uri="http://schemas.openxmlformats.org/presentationml/2006/ole">
            <mc:AlternateContent xmlns:mc="http://schemas.openxmlformats.org/markup-compatibility/2006">
              <mc:Choice xmlns:v="urn:schemas-microsoft-com:vml" Requires="v">
                <p:oleObj spid="_x0000_s3090" name="Worksheet" r:id="rId4" imgW="7444648" imgH="3535704" progId="Excel.Sheet.12">
                  <p:embed/>
                </p:oleObj>
              </mc:Choice>
              <mc:Fallback>
                <p:oleObj name="Worksheet" r:id="rId4" imgW="7444648" imgH="3535704" progId="Excel.Sheet.12">
                  <p:embed/>
                  <p:pic>
                    <p:nvPicPr>
                      <p:cNvPr id="2" name="Object 1"/>
                      <p:cNvPicPr/>
                      <p:nvPr/>
                    </p:nvPicPr>
                    <p:blipFill>
                      <a:blip r:embed="rId5"/>
                      <a:stretch>
                        <a:fillRect/>
                      </a:stretch>
                    </p:blipFill>
                    <p:spPr>
                      <a:xfrm>
                        <a:off x="712788" y="97277"/>
                        <a:ext cx="7987048" cy="3968885"/>
                      </a:xfrm>
                      <a:prstGeom prst="rect">
                        <a:avLst/>
                      </a:prstGeom>
                    </p:spPr>
                  </p:pic>
                </p:oleObj>
              </mc:Fallback>
            </mc:AlternateContent>
          </a:graphicData>
        </a:graphic>
      </p:graphicFrame>
      <p:sp>
        <p:nvSpPr>
          <p:cNvPr id="3" name="TextBox 2"/>
          <p:cNvSpPr txBox="1"/>
          <p:nvPr/>
        </p:nvSpPr>
        <p:spPr>
          <a:xfrm>
            <a:off x="8793805" y="223736"/>
            <a:ext cx="354584" cy="276999"/>
          </a:xfrm>
          <a:prstGeom prst="rect">
            <a:avLst/>
          </a:prstGeom>
          <a:noFill/>
        </p:spPr>
        <p:txBody>
          <a:bodyPr wrap="none" rtlCol="0">
            <a:spAutoFit/>
          </a:bodyPr>
          <a:lstStyle/>
          <a:p>
            <a:r>
              <a:rPr lang="en-US" sz="1200" dirty="0" smtClean="0"/>
              <a:t>14</a:t>
            </a:r>
            <a:endParaRPr lang="en-US" sz="1200" dirty="0"/>
          </a:p>
        </p:txBody>
      </p:sp>
    </p:spTree>
    <p:extLst>
      <p:ext uri="{BB962C8B-B14F-4D97-AF65-F5344CB8AC3E}">
        <p14:creationId xmlns:p14="http://schemas.microsoft.com/office/powerpoint/2010/main" val="81698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D61B21F4-230D-43A7-BA36-DE4AA0B8B669}"/>
              </a:ext>
            </a:extLst>
          </p:cNvPr>
          <p:cNvGraphicFramePr>
            <a:graphicFrameLocks/>
          </p:cNvGraphicFramePr>
          <p:nvPr>
            <p:extLst>
              <p:ext uri="{D42A27DB-BD31-4B8C-83A1-F6EECF244321}">
                <p14:modId xmlns:p14="http://schemas.microsoft.com/office/powerpoint/2010/main" val="3192640306"/>
              </p:ext>
            </p:extLst>
          </p:nvPr>
        </p:nvGraphicFramePr>
        <p:xfrm>
          <a:off x="437745" y="137652"/>
          <a:ext cx="8258783" cy="406072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12723" y="2053642"/>
            <a:ext cx="2497394" cy="58477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a:t>Park Spending Outpacing Nominal GDP Globally</a:t>
            </a:r>
          </a:p>
        </p:txBody>
      </p:sp>
      <p:sp>
        <p:nvSpPr>
          <p:cNvPr id="6" name="TextBox 5"/>
          <p:cNvSpPr txBox="1"/>
          <p:nvPr/>
        </p:nvSpPr>
        <p:spPr>
          <a:xfrm>
            <a:off x="8793805" y="223736"/>
            <a:ext cx="354584" cy="276999"/>
          </a:xfrm>
          <a:prstGeom prst="rect">
            <a:avLst/>
          </a:prstGeom>
          <a:noFill/>
        </p:spPr>
        <p:txBody>
          <a:bodyPr wrap="none" rtlCol="0">
            <a:spAutoFit/>
          </a:bodyPr>
          <a:lstStyle/>
          <a:p>
            <a:r>
              <a:rPr lang="en-US" sz="1200" dirty="0" smtClean="0"/>
              <a:t>15</a:t>
            </a:r>
            <a:endParaRPr lang="en-US" sz="1200" dirty="0"/>
          </a:p>
        </p:txBody>
      </p:sp>
    </p:spTree>
    <p:extLst>
      <p:ext uri="{BB962C8B-B14F-4D97-AF65-F5344CB8AC3E}">
        <p14:creationId xmlns:p14="http://schemas.microsoft.com/office/powerpoint/2010/main" val="390360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5445" y="226219"/>
            <a:ext cx="8080809" cy="678454"/>
          </a:xfrm>
          <a:prstGeom prst="rect">
            <a:avLst/>
          </a:prstGeom>
        </p:spPr>
        <p:txBody>
          <a:bodyPr/>
          <a:lstStyle/>
          <a:p>
            <a:r>
              <a:rPr lang="en-US" b="1" dirty="0">
                <a:latin typeface="Arial" panose="020B0604020202020204" pitchFamily="34" charset="0"/>
                <a:cs typeface="Arial" panose="020B0604020202020204" pitchFamily="34" charset="0"/>
              </a:rPr>
              <a:t>Principle</a:t>
            </a:r>
            <a:r>
              <a:rPr lang="en-US" b="1" dirty="0">
                <a:solidFill>
                  <a:srgbClr val="B3CA35"/>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Global</a:t>
            </a:r>
            <a:r>
              <a:rPr lang="en-US" b="1" dirty="0">
                <a:solidFill>
                  <a:srgbClr val="B3CA35"/>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Drivers</a:t>
            </a:r>
          </a:p>
        </p:txBody>
      </p:sp>
      <p:sp>
        <p:nvSpPr>
          <p:cNvPr id="3" name="Subtitle 2"/>
          <p:cNvSpPr>
            <a:spLocks noGrp="1"/>
          </p:cNvSpPr>
          <p:nvPr>
            <p:ph type="subTitle" idx="4294967295"/>
          </p:nvPr>
        </p:nvSpPr>
        <p:spPr>
          <a:xfrm>
            <a:off x="625446" y="1395128"/>
            <a:ext cx="8004975" cy="2341129"/>
          </a:xfrm>
          <a:prstGeom prst="rect">
            <a:avLst/>
          </a:prstGeom>
        </p:spPr>
        <p:txBody>
          <a:bodyPr numCol="2"/>
          <a:lstStyle/>
          <a:p>
            <a:pPr>
              <a:spcBef>
                <a:spcPts val="1200"/>
              </a:spcBef>
              <a:spcAft>
                <a:spcPts val="1200"/>
              </a:spcAft>
            </a:pPr>
            <a:r>
              <a:rPr lang="en-US" sz="2400" dirty="0"/>
              <a:t>Rising Investment</a:t>
            </a:r>
          </a:p>
          <a:p>
            <a:pPr>
              <a:spcBef>
                <a:spcPts val="1200"/>
              </a:spcBef>
              <a:spcAft>
                <a:spcPts val="1200"/>
              </a:spcAft>
            </a:pPr>
            <a:r>
              <a:rPr lang="en-US" sz="2400" dirty="0"/>
              <a:t>Unique Experiences</a:t>
            </a:r>
          </a:p>
          <a:p>
            <a:pPr lvl="1">
              <a:spcBef>
                <a:spcPts val="1200"/>
              </a:spcBef>
              <a:spcAft>
                <a:spcPts val="1200"/>
              </a:spcAft>
            </a:pPr>
            <a:r>
              <a:rPr lang="en-US" sz="2000" dirty="0"/>
              <a:t>Intellectual Property</a:t>
            </a:r>
          </a:p>
          <a:p>
            <a:pPr lvl="1">
              <a:spcBef>
                <a:spcPts val="1200"/>
              </a:spcBef>
              <a:spcAft>
                <a:spcPts val="1200"/>
              </a:spcAft>
            </a:pPr>
            <a:r>
              <a:rPr lang="en-US" sz="2000" dirty="0"/>
              <a:t>VR Technology</a:t>
            </a:r>
          </a:p>
          <a:p>
            <a:pPr>
              <a:spcBef>
                <a:spcPts val="1200"/>
              </a:spcBef>
              <a:spcAft>
                <a:spcPts val="1200"/>
              </a:spcAft>
            </a:pPr>
            <a:r>
              <a:rPr lang="en-US" sz="2400" dirty="0"/>
              <a:t>Emerging Middle Class</a:t>
            </a:r>
          </a:p>
          <a:p>
            <a:pPr>
              <a:spcBef>
                <a:spcPts val="1200"/>
              </a:spcBef>
              <a:spcAft>
                <a:spcPts val="1200"/>
              </a:spcAft>
            </a:pPr>
            <a:r>
              <a:rPr lang="en-US" sz="2400" dirty="0"/>
              <a:t>Dynamic Pricing</a:t>
            </a:r>
          </a:p>
          <a:p>
            <a:pPr>
              <a:spcBef>
                <a:spcPts val="1200"/>
              </a:spcBef>
              <a:spcAft>
                <a:spcPts val="1200"/>
              </a:spcAft>
            </a:pPr>
            <a:r>
              <a:rPr lang="en-US" sz="2400" dirty="0"/>
              <a:t>Global Tourism Growth</a:t>
            </a:r>
          </a:p>
        </p:txBody>
      </p:sp>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16</a:t>
            </a:r>
            <a:endParaRPr lang="en-US" sz="1200" dirty="0"/>
          </a:p>
        </p:txBody>
      </p:sp>
    </p:spTree>
    <p:extLst>
      <p:ext uri="{BB962C8B-B14F-4D97-AF65-F5344CB8AC3E}">
        <p14:creationId xmlns:p14="http://schemas.microsoft.com/office/powerpoint/2010/main" val="205449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31045" y="3955289"/>
            <a:ext cx="391831" cy="307777"/>
          </a:xfrm>
          <a:prstGeom prst="rect">
            <a:avLst/>
          </a:prstGeom>
          <a:noFill/>
        </p:spPr>
        <p:txBody>
          <a:bodyPr wrap="square" rtlCol="0">
            <a:spAutoFit/>
          </a:bodyPr>
          <a:lstStyle/>
          <a:p>
            <a:endParaRPr lang="en-US" sz="1400" dirty="0"/>
          </a:p>
        </p:txBody>
      </p:sp>
      <p:graphicFrame>
        <p:nvGraphicFramePr>
          <p:cNvPr id="3" name="Object 2"/>
          <p:cNvGraphicFramePr>
            <a:graphicFrameLocks noChangeAspect="1"/>
          </p:cNvGraphicFramePr>
          <p:nvPr>
            <p:extLst>
              <p:ext uri="{D42A27DB-BD31-4B8C-83A1-F6EECF244321}">
                <p14:modId xmlns:p14="http://schemas.microsoft.com/office/powerpoint/2010/main" val="2736047023"/>
              </p:ext>
            </p:extLst>
          </p:nvPr>
        </p:nvGraphicFramePr>
        <p:xfrm>
          <a:off x="397880" y="369651"/>
          <a:ext cx="8342643" cy="3587987"/>
        </p:xfrm>
        <a:graphic>
          <a:graphicData uri="http://schemas.openxmlformats.org/presentationml/2006/ole">
            <mc:AlternateContent xmlns:mc="http://schemas.openxmlformats.org/markup-compatibility/2006">
              <mc:Choice xmlns:v="urn:schemas-microsoft-com:vml" Requires="v">
                <p:oleObj spid="_x0000_s4132" name="Worksheet" r:id="rId5" imgW="8580070" imgH="3832920" progId="Excel.Sheet.12">
                  <p:embed/>
                </p:oleObj>
              </mc:Choice>
              <mc:Fallback>
                <p:oleObj name="Worksheet" r:id="rId5" imgW="8580070" imgH="3832920" progId="Excel.Sheet.12">
                  <p:embed/>
                  <p:pic>
                    <p:nvPicPr>
                      <p:cNvPr id="3" name="Object 2"/>
                      <p:cNvPicPr/>
                      <p:nvPr/>
                    </p:nvPicPr>
                    <p:blipFill>
                      <a:blip r:embed="rId6"/>
                      <a:stretch>
                        <a:fillRect/>
                      </a:stretch>
                    </p:blipFill>
                    <p:spPr>
                      <a:xfrm>
                        <a:off x="397880" y="369651"/>
                        <a:ext cx="8342643" cy="358798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29788567"/>
              </p:ext>
            </p:extLst>
          </p:nvPr>
        </p:nvGraphicFramePr>
        <p:xfrm>
          <a:off x="453278" y="1345439"/>
          <a:ext cx="1962150" cy="2609850"/>
        </p:xfrm>
        <a:graphic>
          <a:graphicData uri="http://schemas.openxmlformats.org/presentationml/2006/ole">
            <mc:AlternateContent xmlns:mc="http://schemas.openxmlformats.org/markup-compatibility/2006">
              <mc:Choice xmlns:v="urn:schemas-microsoft-com:vml" Requires="v">
                <p:oleObj spid="_x0000_s4133" name="Worksheet" r:id="rId7" imgW="1962049" imgH="2609966" progId="Excel.Sheet.12">
                  <p:embed/>
                </p:oleObj>
              </mc:Choice>
              <mc:Fallback>
                <p:oleObj name="Worksheet" r:id="rId7" imgW="1962049" imgH="2609966" progId="Excel.Sheet.12">
                  <p:embed/>
                  <p:pic>
                    <p:nvPicPr>
                      <p:cNvPr id="4" name="Object 3"/>
                      <p:cNvPicPr/>
                      <p:nvPr/>
                    </p:nvPicPr>
                    <p:blipFill>
                      <a:blip r:embed="rId8"/>
                      <a:stretch>
                        <a:fillRect/>
                      </a:stretch>
                    </p:blipFill>
                    <p:spPr>
                      <a:xfrm>
                        <a:off x="453278" y="1345439"/>
                        <a:ext cx="1962150" cy="2609850"/>
                      </a:xfrm>
                      <a:prstGeom prst="rect">
                        <a:avLst/>
                      </a:prstGeom>
                    </p:spPr>
                  </p:pic>
                </p:oleObj>
              </mc:Fallback>
            </mc:AlternateContent>
          </a:graphicData>
        </a:graphic>
      </p:graphicFrame>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17</a:t>
            </a:r>
            <a:endParaRPr lang="en-US" sz="1200" dirty="0"/>
          </a:p>
        </p:txBody>
      </p:sp>
    </p:spTree>
    <p:extLst>
      <p:ext uri="{BB962C8B-B14F-4D97-AF65-F5344CB8AC3E}">
        <p14:creationId xmlns:p14="http://schemas.microsoft.com/office/powerpoint/2010/main" val="136357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976982313"/>
              </p:ext>
            </p:extLst>
          </p:nvPr>
        </p:nvGraphicFramePr>
        <p:xfrm>
          <a:off x="677863" y="103188"/>
          <a:ext cx="7445375" cy="4191000"/>
        </p:xfrm>
        <a:graphic>
          <a:graphicData uri="http://schemas.openxmlformats.org/presentationml/2006/ole">
            <mc:AlternateContent xmlns:mc="http://schemas.openxmlformats.org/markup-compatibility/2006">
              <mc:Choice xmlns:v="urn:schemas-microsoft-com:vml" Requires="v">
                <p:oleObj spid="_x0000_s5138" name="Worksheet" r:id="rId6" imgW="7444648" imgH="4191048" progId="Excel.Sheet.12">
                  <p:embed/>
                </p:oleObj>
              </mc:Choice>
              <mc:Fallback>
                <p:oleObj name="Worksheet" r:id="rId6" imgW="7444648" imgH="4191048" progId="Excel.Sheet.12">
                  <p:embed/>
                  <p:pic>
                    <p:nvPicPr>
                      <p:cNvPr id="7" name="Object 6"/>
                      <p:cNvPicPr/>
                      <p:nvPr/>
                    </p:nvPicPr>
                    <p:blipFill>
                      <a:blip r:embed="rId7"/>
                      <a:stretch>
                        <a:fillRect/>
                      </a:stretch>
                    </p:blipFill>
                    <p:spPr>
                      <a:xfrm>
                        <a:off x="677863" y="103188"/>
                        <a:ext cx="7445375" cy="4191000"/>
                      </a:xfrm>
                      <a:prstGeom prst="rect">
                        <a:avLst/>
                      </a:prstGeom>
                    </p:spPr>
                  </p:pic>
                </p:oleObj>
              </mc:Fallback>
            </mc:AlternateContent>
          </a:graphicData>
        </a:graphic>
      </p:graphicFrame>
      <p:sp>
        <p:nvSpPr>
          <p:cNvPr id="4" name="TextBox 3"/>
          <p:cNvSpPr txBox="1"/>
          <p:nvPr/>
        </p:nvSpPr>
        <p:spPr>
          <a:xfrm>
            <a:off x="8793805" y="223736"/>
            <a:ext cx="354584" cy="276999"/>
          </a:xfrm>
          <a:prstGeom prst="rect">
            <a:avLst/>
          </a:prstGeom>
          <a:noFill/>
        </p:spPr>
        <p:txBody>
          <a:bodyPr wrap="none" rtlCol="0">
            <a:spAutoFit/>
          </a:bodyPr>
          <a:lstStyle/>
          <a:p>
            <a:r>
              <a:rPr lang="en-US" sz="1200" dirty="0" smtClean="0"/>
              <a:t>18</a:t>
            </a:r>
            <a:endParaRPr lang="en-US" sz="1200" dirty="0"/>
          </a:p>
        </p:txBody>
      </p:sp>
    </p:spTree>
    <p:extLst>
      <p:ext uri="{BB962C8B-B14F-4D97-AF65-F5344CB8AC3E}">
        <p14:creationId xmlns:p14="http://schemas.microsoft.com/office/powerpoint/2010/main" val="25649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153" y="226219"/>
            <a:ext cx="8409562" cy="678454"/>
          </a:xfrm>
          <a:prstGeom prst="rect">
            <a:avLst/>
          </a:prstGeom>
        </p:spPr>
        <p:txBody>
          <a:bodyPr/>
          <a:lstStyle/>
          <a:p>
            <a:r>
              <a:rPr lang="en-US" b="1" dirty="0">
                <a:latin typeface="Arial" panose="020B0604020202020204" pitchFamily="34" charset="0"/>
                <a:cs typeface="Arial" panose="020B0604020202020204" pitchFamily="34" charset="0"/>
              </a:rPr>
              <a:t>Outlook</a:t>
            </a:r>
            <a:r>
              <a:rPr lang="en-US" b="1" dirty="0">
                <a:solidFill>
                  <a:srgbClr val="B3CA35"/>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 Latin America</a:t>
            </a:r>
            <a:r>
              <a:rPr lang="en-US" b="1" dirty="0">
                <a:solidFill>
                  <a:srgbClr val="B3CA35"/>
                </a:solidFill>
                <a:latin typeface="Arial" panose="020B0604020202020204" pitchFamily="34" charset="0"/>
                <a:cs typeface="Arial" panose="020B0604020202020204" pitchFamily="34" charset="0"/>
              </a:rPr>
              <a:t/>
            </a:r>
            <a:br>
              <a:rPr lang="en-US" b="1" dirty="0">
                <a:solidFill>
                  <a:srgbClr val="B3CA35"/>
                </a:solidFill>
                <a:latin typeface="Arial" panose="020B0604020202020204" pitchFamily="34" charset="0"/>
                <a:cs typeface="Arial" panose="020B0604020202020204" pitchFamily="34" charset="0"/>
              </a:rPr>
            </a:br>
            <a:endParaRPr lang="en-US" b="1" dirty="0">
              <a:solidFill>
                <a:srgbClr val="B3CA35"/>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423153" y="1285562"/>
            <a:ext cx="8409562" cy="3098177"/>
          </a:xfrm>
          <a:prstGeom prst="rect">
            <a:avLst/>
          </a:prstGeom>
        </p:spPr>
        <p:txBody>
          <a:bodyPr/>
          <a:lstStyle/>
          <a:p>
            <a:r>
              <a:rPr lang="en-US" sz="3000" dirty="0"/>
              <a:t>Even though economies in flux:</a:t>
            </a:r>
          </a:p>
          <a:p>
            <a:pPr lvl="1"/>
            <a:r>
              <a:rPr lang="en-US" sz="3000" dirty="0"/>
              <a:t>Large population</a:t>
            </a:r>
          </a:p>
          <a:p>
            <a:pPr lvl="1"/>
            <a:r>
              <a:rPr lang="en-US" sz="3000" dirty="0"/>
              <a:t>Growing middle class</a:t>
            </a:r>
          </a:p>
          <a:p>
            <a:pPr lvl="1"/>
            <a:r>
              <a:rPr lang="en-US" sz="3000" dirty="0"/>
              <a:t>Rising incomes</a:t>
            </a:r>
          </a:p>
          <a:p>
            <a:r>
              <a:rPr lang="en-US" sz="3000" dirty="0"/>
              <a:t>Steady expansion over next 5 years</a:t>
            </a:r>
          </a:p>
        </p:txBody>
      </p:sp>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19</a:t>
            </a:r>
            <a:endParaRPr lang="en-US" sz="1200" dirty="0"/>
          </a:p>
        </p:txBody>
      </p:sp>
    </p:spTree>
    <p:extLst>
      <p:ext uri="{BB962C8B-B14F-4D97-AF65-F5344CB8AC3E}">
        <p14:creationId xmlns:p14="http://schemas.microsoft.com/office/powerpoint/2010/main" val="4513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35013" y="1508125"/>
            <a:ext cx="8408987" cy="2246313"/>
          </a:xfrm>
          <a:prstGeom prst="rect">
            <a:avLst/>
          </a:prstGeom>
        </p:spPr>
        <p:txBody>
          <a:bodyPr/>
          <a:lstStyle/>
          <a:p>
            <a:r>
              <a:rPr lang="en-US" dirty="0"/>
              <a:t>About IAAPA </a:t>
            </a:r>
          </a:p>
          <a:p>
            <a:r>
              <a:rPr lang="en-US" dirty="0"/>
              <a:t>Industry Outlook: Global and Regional</a:t>
            </a:r>
          </a:p>
          <a:p>
            <a:r>
              <a:rPr lang="en-US" dirty="0"/>
              <a:t>Industry Trends</a:t>
            </a:r>
          </a:p>
          <a:p>
            <a:r>
              <a:rPr lang="en-US" dirty="0"/>
              <a:t>Questions</a:t>
            </a:r>
          </a:p>
        </p:txBody>
      </p:sp>
      <p:sp>
        <p:nvSpPr>
          <p:cNvPr id="2" name="TextBox 1"/>
          <p:cNvSpPr txBox="1"/>
          <p:nvPr/>
        </p:nvSpPr>
        <p:spPr>
          <a:xfrm>
            <a:off x="3190672" y="447471"/>
            <a:ext cx="3482502" cy="769441"/>
          </a:xfrm>
          <a:prstGeom prst="rect">
            <a:avLst/>
          </a:prstGeom>
          <a:noFill/>
        </p:spPr>
        <p:txBody>
          <a:bodyPr wrap="square" rtlCol="0">
            <a:spAutoFit/>
          </a:bodyPr>
          <a:lstStyle/>
          <a:p>
            <a:r>
              <a:rPr lang="en-US" sz="4400" b="1" dirty="0" smtClean="0"/>
              <a:t>AGENDA</a:t>
            </a:r>
            <a:endParaRPr lang="en-US" sz="4400" b="1" dirty="0"/>
          </a:p>
        </p:txBody>
      </p:sp>
      <p:sp>
        <p:nvSpPr>
          <p:cNvPr id="4" name="TextBox 3"/>
          <p:cNvSpPr txBox="1"/>
          <p:nvPr/>
        </p:nvSpPr>
        <p:spPr>
          <a:xfrm>
            <a:off x="8409563" y="3784379"/>
            <a:ext cx="280156" cy="369332"/>
          </a:xfrm>
          <a:prstGeom prst="rect">
            <a:avLst/>
          </a:prstGeom>
          <a:noFill/>
        </p:spPr>
        <p:txBody>
          <a:bodyPr wrap="square" rtlCol="0">
            <a:spAutoFit/>
          </a:bodyPr>
          <a:lstStyle/>
          <a:p>
            <a:endParaRPr lang="en-US" dirty="0"/>
          </a:p>
        </p:txBody>
      </p:sp>
      <p:sp>
        <p:nvSpPr>
          <p:cNvPr id="7" name="TextBox 6"/>
          <p:cNvSpPr txBox="1"/>
          <p:nvPr/>
        </p:nvSpPr>
        <p:spPr>
          <a:xfrm>
            <a:off x="8842443" y="223736"/>
            <a:ext cx="269626" cy="276999"/>
          </a:xfrm>
          <a:prstGeom prst="rect">
            <a:avLst/>
          </a:prstGeom>
          <a:noFill/>
        </p:spPr>
        <p:txBody>
          <a:bodyPr wrap="none" rtlCol="0">
            <a:spAutoFit/>
          </a:bodyPr>
          <a:lstStyle/>
          <a:p>
            <a:r>
              <a:rPr lang="en-US" sz="1200" dirty="0"/>
              <a:t>2</a:t>
            </a:r>
          </a:p>
        </p:txBody>
      </p:sp>
    </p:spTree>
    <p:extLst>
      <p:ext uri="{BB962C8B-B14F-4D97-AF65-F5344CB8AC3E}">
        <p14:creationId xmlns:p14="http://schemas.microsoft.com/office/powerpoint/2010/main" val="304400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153" y="226219"/>
            <a:ext cx="8409562" cy="678454"/>
          </a:xfrm>
          <a:prstGeom prst="rect">
            <a:avLst/>
          </a:prstGeom>
        </p:spPr>
        <p:txBody>
          <a:bodyPr/>
          <a:lstStyle/>
          <a:p>
            <a:r>
              <a:rPr lang="en-US" b="1" dirty="0">
                <a:latin typeface="Arial" panose="020B0604020202020204" pitchFamily="34" charset="0"/>
                <a:cs typeface="Arial" panose="020B0604020202020204" pitchFamily="34" charset="0"/>
              </a:rPr>
              <a:t>Outlook for Latin America</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423153" y="1001949"/>
            <a:ext cx="8409562" cy="3166639"/>
          </a:xfrm>
          <a:prstGeom prst="rect">
            <a:avLst/>
          </a:prstGeom>
        </p:spPr>
        <p:txBody>
          <a:bodyPr/>
          <a:lstStyle/>
          <a:p>
            <a:r>
              <a:rPr lang="en-US" sz="3000" dirty="0"/>
              <a:t>Parks in development in </a:t>
            </a:r>
          </a:p>
          <a:p>
            <a:pPr lvl="1"/>
            <a:r>
              <a:rPr lang="es-419" sz="3000" dirty="0" smtClean="0"/>
              <a:t>Guatemala</a:t>
            </a:r>
            <a:r>
              <a:rPr lang="en-US" sz="3000" dirty="0" smtClean="0"/>
              <a:t>, </a:t>
            </a:r>
            <a:r>
              <a:rPr lang="en-US" sz="3000" dirty="0"/>
              <a:t>Costa Rica, </a:t>
            </a:r>
            <a:r>
              <a:rPr lang="en-US" sz="3000" dirty="0" smtClean="0"/>
              <a:t>Mexico</a:t>
            </a:r>
            <a:endParaRPr lang="en-US" sz="3000" dirty="0"/>
          </a:p>
          <a:p>
            <a:r>
              <a:rPr lang="en-US" sz="3000" dirty="0"/>
              <a:t>Small Parks </a:t>
            </a:r>
            <a:r>
              <a:rPr lang="es-419" sz="3000" dirty="0" smtClean="0"/>
              <a:t>and </a:t>
            </a:r>
            <a:r>
              <a:rPr lang="es-419" sz="3000" dirty="0" err="1" smtClean="0"/>
              <a:t>attractions</a:t>
            </a:r>
            <a:r>
              <a:rPr lang="es-419" sz="3000" dirty="0" smtClean="0"/>
              <a:t> </a:t>
            </a:r>
            <a:r>
              <a:rPr lang="en-US" sz="3000" dirty="0" smtClean="0"/>
              <a:t>expected </a:t>
            </a:r>
            <a:r>
              <a:rPr lang="en-US" sz="3000" dirty="0"/>
              <a:t>to generate the most growth</a:t>
            </a:r>
          </a:p>
          <a:p>
            <a:r>
              <a:rPr lang="en-US" sz="3000" dirty="0"/>
              <a:t>FECs continued </a:t>
            </a:r>
            <a:r>
              <a:rPr lang="en-US" sz="3000" dirty="0" smtClean="0"/>
              <a:t>growth</a:t>
            </a:r>
            <a:endParaRPr lang="es-419" sz="3000" dirty="0" smtClean="0"/>
          </a:p>
          <a:p>
            <a:r>
              <a:rPr lang="es-419" sz="3000" dirty="0" err="1" smtClean="0"/>
              <a:t>Water</a:t>
            </a:r>
            <a:r>
              <a:rPr lang="es-419" sz="3000" dirty="0" smtClean="0"/>
              <a:t> </a:t>
            </a:r>
            <a:r>
              <a:rPr lang="es-419" sz="3000" dirty="0" err="1" smtClean="0"/>
              <a:t>Parks</a:t>
            </a:r>
            <a:r>
              <a:rPr lang="es-419" sz="3000" dirty="0" smtClean="0"/>
              <a:t> </a:t>
            </a:r>
            <a:r>
              <a:rPr lang="es-419" sz="3000" dirty="0" err="1" smtClean="0"/>
              <a:t>continue</a:t>
            </a:r>
            <a:r>
              <a:rPr lang="es-419" sz="3000" dirty="0" smtClean="0"/>
              <a:t> </a:t>
            </a:r>
            <a:r>
              <a:rPr lang="es-419" sz="3000" dirty="0" err="1" smtClean="0"/>
              <a:t>growing</a:t>
            </a:r>
            <a:endParaRPr lang="en-US" sz="3000" dirty="0"/>
          </a:p>
        </p:txBody>
      </p:sp>
      <p:sp>
        <p:nvSpPr>
          <p:cNvPr id="5" name="TextBox 4"/>
          <p:cNvSpPr txBox="1"/>
          <p:nvPr/>
        </p:nvSpPr>
        <p:spPr>
          <a:xfrm>
            <a:off x="8793805" y="223736"/>
            <a:ext cx="354584" cy="276999"/>
          </a:xfrm>
          <a:prstGeom prst="rect">
            <a:avLst/>
          </a:prstGeom>
          <a:noFill/>
        </p:spPr>
        <p:txBody>
          <a:bodyPr wrap="none" rtlCol="0">
            <a:spAutoFit/>
          </a:bodyPr>
          <a:lstStyle/>
          <a:p>
            <a:r>
              <a:rPr lang="en-US" sz="1200" dirty="0"/>
              <a:t>2</a:t>
            </a:r>
            <a:r>
              <a:rPr lang="en-US" sz="1200" dirty="0" smtClean="0"/>
              <a:t>0</a:t>
            </a:r>
            <a:endParaRPr lang="en-US" sz="1200" dirty="0"/>
          </a:p>
        </p:txBody>
      </p:sp>
    </p:spTree>
    <p:extLst>
      <p:ext uri="{BB962C8B-B14F-4D97-AF65-F5344CB8AC3E}">
        <p14:creationId xmlns:p14="http://schemas.microsoft.com/office/powerpoint/2010/main" val="231898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153" y="226219"/>
            <a:ext cx="8409562" cy="678454"/>
          </a:xfrm>
          <a:prstGeom prst="rect">
            <a:avLst/>
          </a:prstGeom>
        </p:spPr>
        <p:txBody>
          <a:bodyPr/>
          <a:lstStyle/>
          <a:p>
            <a:r>
              <a:rPr lang="en-US" sz="4000" b="1" dirty="0">
                <a:latin typeface="Arial" panose="020B0604020202020204" pitchFamily="34" charset="0"/>
                <a:cs typeface="Arial" panose="020B0604020202020204" pitchFamily="34" charset="0"/>
              </a:rPr>
              <a:t>Industry Trends in Latin America</a:t>
            </a:r>
          </a:p>
        </p:txBody>
      </p:sp>
      <p:sp>
        <p:nvSpPr>
          <p:cNvPr id="3" name="Subtitle 2"/>
          <p:cNvSpPr>
            <a:spLocks noGrp="1"/>
          </p:cNvSpPr>
          <p:nvPr>
            <p:ph type="subTitle" idx="4294967295"/>
          </p:nvPr>
        </p:nvSpPr>
        <p:spPr>
          <a:xfrm>
            <a:off x="423153" y="1380565"/>
            <a:ext cx="8409562" cy="2743200"/>
          </a:xfrm>
          <a:prstGeom prst="rect">
            <a:avLst/>
          </a:prstGeom>
        </p:spPr>
        <p:txBody>
          <a:bodyPr numCol="2"/>
          <a:lstStyle/>
          <a:p>
            <a:r>
              <a:rPr lang="en-US" sz="3000" dirty="0"/>
              <a:t>Immersive experiences</a:t>
            </a:r>
          </a:p>
          <a:p>
            <a:r>
              <a:rPr lang="es-419" sz="3000" dirty="0" err="1" smtClean="0"/>
              <a:t>Technology</a:t>
            </a:r>
            <a:r>
              <a:rPr lang="es-419" sz="3000" dirty="0" smtClean="0"/>
              <a:t> and </a:t>
            </a:r>
            <a:r>
              <a:rPr lang="es-419" sz="3000" dirty="0" err="1" smtClean="0"/>
              <a:t>interactivity</a:t>
            </a:r>
            <a:endParaRPr lang="en-US" sz="3000" dirty="0"/>
          </a:p>
          <a:p>
            <a:r>
              <a:rPr lang="en-US" sz="3000" dirty="0"/>
              <a:t>Intellectual Property</a:t>
            </a:r>
          </a:p>
          <a:p>
            <a:pPr lvl="1">
              <a:buFont typeface="Arial" panose="020B0604020202020204" pitchFamily="34" charset="0"/>
              <a:buChar char="•"/>
            </a:pPr>
            <a:r>
              <a:rPr lang="en-US" sz="3000" dirty="0"/>
              <a:t>Edutainment</a:t>
            </a:r>
          </a:p>
          <a:p>
            <a:pPr lvl="1">
              <a:buFont typeface="Arial" panose="020B0604020202020204" pitchFamily="34" charset="0"/>
              <a:buChar char="•"/>
            </a:pPr>
            <a:r>
              <a:rPr lang="en-US" sz="3000" dirty="0" smtClean="0"/>
              <a:t>Hotels/Resorts</a:t>
            </a:r>
            <a:endParaRPr lang="en-US" sz="3000" dirty="0"/>
          </a:p>
          <a:p>
            <a:pPr lvl="1">
              <a:buFont typeface="Arial" panose="020B0604020202020204" pitchFamily="34" charset="0"/>
              <a:buChar char="•"/>
            </a:pPr>
            <a:r>
              <a:rPr lang="en-US" sz="3000" dirty="0"/>
              <a:t>Adventure Parks</a:t>
            </a:r>
          </a:p>
          <a:p>
            <a:pPr lvl="1">
              <a:buFont typeface="Arial" panose="020B0604020202020204" pitchFamily="34" charset="0"/>
              <a:buChar char="•"/>
            </a:pPr>
            <a:r>
              <a:rPr lang="en-US" sz="3000" dirty="0"/>
              <a:t>Water Parks</a:t>
            </a:r>
          </a:p>
        </p:txBody>
      </p:sp>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21</a:t>
            </a:r>
            <a:endParaRPr lang="en-US" sz="1200" dirty="0"/>
          </a:p>
        </p:txBody>
      </p:sp>
    </p:spTree>
    <p:extLst>
      <p:ext uri="{BB962C8B-B14F-4D97-AF65-F5344CB8AC3E}">
        <p14:creationId xmlns:p14="http://schemas.microsoft.com/office/powerpoint/2010/main" val="6546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3153" y="100712"/>
            <a:ext cx="8409562" cy="134260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b="1" dirty="0">
                <a:latin typeface="Arial" panose="020B0604020202020204" pitchFamily="34" charset="0"/>
                <a:cs typeface="Arial" panose="020B0604020202020204" pitchFamily="34" charset="0"/>
              </a:rPr>
              <a:t>HS Code Reclassification </a:t>
            </a:r>
          </a:p>
          <a:p>
            <a:r>
              <a:rPr lang="en-US" sz="3800" b="1" dirty="0">
                <a:latin typeface="Arial" panose="020B0604020202020204" pitchFamily="34" charset="0"/>
                <a:cs typeface="Arial" panose="020B0604020202020204" pitchFamily="34" charset="0"/>
              </a:rPr>
              <a:t>Project Advances</a:t>
            </a:r>
          </a:p>
        </p:txBody>
      </p:sp>
      <p:sp>
        <p:nvSpPr>
          <p:cNvPr id="3" name="Subtitle 2"/>
          <p:cNvSpPr txBox="1">
            <a:spLocks/>
          </p:cNvSpPr>
          <p:nvPr/>
        </p:nvSpPr>
        <p:spPr>
          <a:xfrm>
            <a:off x="77820" y="1235414"/>
            <a:ext cx="8998085" cy="27723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500" dirty="0"/>
              <a:t>The attractions equipment import/export code amendment has been formally submitted to the World Custom Organization (WCO) </a:t>
            </a:r>
          </a:p>
          <a:p>
            <a:pPr>
              <a:spcBef>
                <a:spcPts val="600"/>
              </a:spcBef>
              <a:spcAft>
                <a:spcPts val="600"/>
              </a:spcAft>
            </a:pPr>
            <a:r>
              <a:rPr lang="en-US" sz="2500" dirty="0"/>
              <a:t>WCO’s Harmonized System Review Sub-Committee (RSC) is holding a hearing on May 31</a:t>
            </a:r>
            <a:r>
              <a:rPr lang="en-US" sz="2500" baseline="30000" dirty="0"/>
              <a:t>st</a:t>
            </a:r>
            <a:r>
              <a:rPr lang="en-US" sz="2500" dirty="0"/>
              <a:t> in Brussels</a:t>
            </a:r>
          </a:p>
          <a:p>
            <a:pPr>
              <a:spcBef>
                <a:spcPts val="600"/>
              </a:spcBef>
              <a:spcAft>
                <a:spcPts val="600"/>
              </a:spcAft>
            </a:pPr>
            <a:r>
              <a:rPr lang="en-US" sz="2500" dirty="0"/>
              <a:t>We hope to clear the RSC sub-committee in 2017 and move towards a fill WCO vote in 2018.</a:t>
            </a:r>
          </a:p>
        </p:txBody>
      </p:sp>
      <p:sp>
        <p:nvSpPr>
          <p:cNvPr id="4" name="TextBox 3"/>
          <p:cNvSpPr txBox="1"/>
          <p:nvPr/>
        </p:nvSpPr>
        <p:spPr>
          <a:xfrm>
            <a:off x="8793805" y="223736"/>
            <a:ext cx="354584" cy="276999"/>
          </a:xfrm>
          <a:prstGeom prst="rect">
            <a:avLst/>
          </a:prstGeom>
          <a:noFill/>
        </p:spPr>
        <p:txBody>
          <a:bodyPr wrap="none" rtlCol="0">
            <a:spAutoFit/>
          </a:bodyPr>
          <a:lstStyle/>
          <a:p>
            <a:r>
              <a:rPr lang="en-US" sz="1200" dirty="0" smtClean="0"/>
              <a:t>22</a:t>
            </a:r>
            <a:endParaRPr lang="en-US" sz="1200" dirty="0"/>
          </a:p>
        </p:txBody>
      </p:sp>
    </p:spTree>
    <p:extLst>
      <p:ext uri="{BB962C8B-B14F-4D97-AF65-F5344CB8AC3E}">
        <p14:creationId xmlns:p14="http://schemas.microsoft.com/office/powerpoint/2010/main" val="136269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5065" y="241423"/>
            <a:ext cx="8211267" cy="678454"/>
          </a:xfrm>
          <a:prstGeom prst="rect">
            <a:avLst/>
          </a:prstGeom>
        </p:spPr>
        <p:txBody>
          <a:bodyPr/>
          <a:lstStyle/>
          <a:p>
            <a:r>
              <a:rPr lang="en-US" sz="3800" b="1" dirty="0">
                <a:latin typeface="Arial" panose="020B0604020202020204" pitchFamily="34" charset="0"/>
                <a:cs typeface="Arial" panose="020B0604020202020204" pitchFamily="34" charset="0"/>
              </a:rPr>
              <a:t>Strong Industry = Strong Association</a:t>
            </a:r>
          </a:p>
        </p:txBody>
      </p:sp>
      <p:sp>
        <p:nvSpPr>
          <p:cNvPr id="3" name="Subtitle 2"/>
          <p:cNvSpPr>
            <a:spLocks noGrp="1"/>
          </p:cNvSpPr>
          <p:nvPr>
            <p:ph type="subTitle" idx="4294967295"/>
          </p:nvPr>
        </p:nvSpPr>
        <p:spPr>
          <a:xfrm>
            <a:off x="423153" y="1498060"/>
            <a:ext cx="8409562" cy="2699044"/>
          </a:xfrm>
          <a:prstGeom prst="rect">
            <a:avLst/>
          </a:prstGeom>
        </p:spPr>
        <p:txBody>
          <a:bodyPr/>
          <a:lstStyle/>
          <a:p>
            <a:r>
              <a:rPr lang="en-US" dirty="0"/>
              <a:t>IAAPA is growing to support thriving industry</a:t>
            </a:r>
          </a:p>
          <a:p>
            <a:pPr lvl="1"/>
            <a:r>
              <a:rPr lang="en-US" dirty="0"/>
              <a:t>Increase IAAPA staff in region</a:t>
            </a:r>
          </a:p>
          <a:p>
            <a:pPr lvl="1"/>
            <a:r>
              <a:rPr lang="en-US" dirty="0"/>
              <a:t>Local associations great partners</a:t>
            </a:r>
          </a:p>
          <a:p>
            <a:pPr lvl="1"/>
            <a:r>
              <a:rPr lang="en-US" dirty="0"/>
              <a:t>Our members/volunteers key to success</a:t>
            </a:r>
          </a:p>
        </p:txBody>
      </p:sp>
      <p:sp>
        <p:nvSpPr>
          <p:cNvPr id="5" name="TextBox 4"/>
          <p:cNvSpPr txBox="1"/>
          <p:nvPr/>
        </p:nvSpPr>
        <p:spPr>
          <a:xfrm>
            <a:off x="8793805" y="223736"/>
            <a:ext cx="354584" cy="276999"/>
          </a:xfrm>
          <a:prstGeom prst="rect">
            <a:avLst/>
          </a:prstGeom>
          <a:noFill/>
        </p:spPr>
        <p:txBody>
          <a:bodyPr wrap="none" rtlCol="0">
            <a:spAutoFit/>
          </a:bodyPr>
          <a:lstStyle/>
          <a:p>
            <a:r>
              <a:rPr lang="en-US" sz="1200" dirty="0" smtClean="0"/>
              <a:t>23</a:t>
            </a:r>
            <a:endParaRPr lang="en-US" sz="1200" dirty="0"/>
          </a:p>
        </p:txBody>
      </p:sp>
    </p:spTree>
    <p:extLst>
      <p:ext uri="{BB962C8B-B14F-4D97-AF65-F5344CB8AC3E}">
        <p14:creationId xmlns:p14="http://schemas.microsoft.com/office/powerpoint/2010/main" val="292620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23153" y="1200150"/>
            <a:ext cx="8409562" cy="2856284"/>
          </a:xfrm>
          <a:prstGeom prst="rect">
            <a:avLst/>
          </a:prstGeom>
        </p:spPr>
        <p:txBody>
          <a:bodyPr/>
          <a:lstStyle/>
          <a:p>
            <a:pPr marL="0" indent="0" algn="ctr">
              <a:buNone/>
            </a:pPr>
            <a:r>
              <a:rPr lang="en-US" sz="4400" dirty="0"/>
              <a:t>Questions?</a:t>
            </a:r>
          </a:p>
        </p:txBody>
      </p:sp>
      <p:sp>
        <p:nvSpPr>
          <p:cNvPr id="4" name="TextBox 3"/>
          <p:cNvSpPr txBox="1"/>
          <p:nvPr/>
        </p:nvSpPr>
        <p:spPr>
          <a:xfrm>
            <a:off x="8793805" y="223736"/>
            <a:ext cx="354584" cy="276999"/>
          </a:xfrm>
          <a:prstGeom prst="rect">
            <a:avLst/>
          </a:prstGeom>
          <a:noFill/>
        </p:spPr>
        <p:txBody>
          <a:bodyPr wrap="none" rtlCol="0">
            <a:spAutoFit/>
          </a:bodyPr>
          <a:lstStyle/>
          <a:p>
            <a:r>
              <a:rPr lang="en-US" sz="1200" dirty="0" smtClean="0"/>
              <a:t>24</a:t>
            </a:r>
            <a:endParaRPr lang="en-US" sz="1200" dirty="0"/>
          </a:p>
        </p:txBody>
      </p:sp>
    </p:spTree>
    <p:extLst>
      <p:ext uri="{BB962C8B-B14F-4D97-AF65-F5344CB8AC3E}">
        <p14:creationId xmlns:p14="http://schemas.microsoft.com/office/powerpoint/2010/main" val="200671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65762" y="226219"/>
            <a:ext cx="7529208" cy="678454"/>
          </a:xfrm>
          <a:prstGeom prst="rect">
            <a:avLst/>
          </a:prstGeom>
        </p:spPr>
        <p:txBody>
          <a:bodyPr/>
          <a:lstStyle/>
          <a:p>
            <a:r>
              <a:rPr lang="en-US" b="1" dirty="0">
                <a:latin typeface="Arial" panose="020B0604020202020204" pitchFamily="34" charset="0"/>
                <a:cs typeface="Arial" panose="020B0604020202020204" pitchFamily="34" charset="0"/>
              </a:rPr>
              <a:t>About IAAPA</a:t>
            </a:r>
          </a:p>
        </p:txBody>
      </p:sp>
      <p:sp>
        <p:nvSpPr>
          <p:cNvPr id="3" name="Subtitle 2"/>
          <p:cNvSpPr>
            <a:spLocks noGrp="1"/>
          </p:cNvSpPr>
          <p:nvPr>
            <p:ph type="subTitle" idx="4294967295"/>
          </p:nvPr>
        </p:nvSpPr>
        <p:spPr>
          <a:xfrm>
            <a:off x="423153" y="1200150"/>
            <a:ext cx="8409562" cy="2856284"/>
          </a:xfrm>
          <a:prstGeom prst="rect">
            <a:avLst/>
          </a:prstGeom>
        </p:spPr>
        <p:txBody>
          <a:bodyPr/>
          <a:lstStyle/>
          <a:p>
            <a:r>
              <a:rPr lang="en-US" sz="2000" dirty="0"/>
              <a:t>Founded in 1918</a:t>
            </a:r>
          </a:p>
          <a:p>
            <a:r>
              <a:rPr lang="en-US" sz="2000" dirty="0"/>
              <a:t>The largest international trade association for permanently located amusement facilities and attractions </a:t>
            </a:r>
          </a:p>
          <a:p>
            <a:r>
              <a:rPr lang="en-US" sz="2000" dirty="0" smtClean="0"/>
              <a:t>Over </a:t>
            </a:r>
            <a:r>
              <a:rPr lang="en-US" sz="2000" dirty="0"/>
              <a:t>5,000 attraction, supplier, and individual members in 99 countries</a:t>
            </a:r>
          </a:p>
          <a:p>
            <a:r>
              <a:rPr lang="en-US" sz="2000" dirty="0"/>
              <a:t>Global headquarters is </a:t>
            </a:r>
            <a:r>
              <a:rPr lang="en-US" sz="2000" dirty="0" smtClean="0"/>
              <a:t>moving to </a:t>
            </a:r>
            <a:r>
              <a:rPr lang="en-US" sz="2000" dirty="0"/>
              <a:t>Orlando, FL </a:t>
            </a:r>
          </a:p>
          <a:p>
            <a:r>
              <a:rPr lang="en-US" sz="2000" dirty="0"/>
              <a:t>Regional offices in Brussels, Hong Kong, Mexico City, and Orlando </a:t>
            </a:r>
          </a:p>
        </p:txBody>
      </p:sp>
      <p:sp>
        <p:nvSpPr>
          <p:cNvPr id="5" name="TextBox 4"/>
          <p:cNvSpPr txBox="1"/>
          <p:nvPr/>
        </p:nvSpPr>
        <p:spPr>
          <a:xfrm>
            <a:off x="8842443" y="223736"/>
            <a:ext cx="269626" cy="276999"/>
          </a:xfrm>
          <a:prstGeom prst="rect">
            <a:avLst/>
          </a:prstGeom>
          <a:noFill/>
        </p:spPr>
        <p:txBody>
          <a:bodyPr wrap="none" rtlCol="0">
            <a:spAutoFit/>
          </a:bodyPr>
          <a:lstStyle/>
          <a:p>
            <a:r>
              <a:rPr lang="en-US" sz="1200" dirty="0" smtClean="0"/>
              <a:t>3</a:t>
            </a:r>
            <a:endParaRPr lang="en-US" sz="1200" dirty="0"/>
          </a:p>
        </p:txBody>
      </p:sp>
    </p:spTree>
    <p:extLst>
      <p:ext uri="{BB962C8B-B14F-4D97-AF65-F5344CB8AC3E}">
        <p14:creationId xmlns:p14="http://schemas.microsoft.com/office/powerpoint/2010/main" val="135424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Vertical 2"/>
          <p:cNvSpPr/>
          <p:nvPr/>
        </p:nvSpPr>
        <p:spPr>
          <a:xfrm>
            <a:off x="2783971" y="433873"/>
            <a:ext cx="4367944" cy="3505979"/>
          </a:xfrm>
          <a:prstGeom prst="verticalScroll">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rgbClr val="4E2C54"/>
                </a:solidFill>
              </a:rPr>
              <a:t>IAAPA’s Mission</a:t>
            </a:r>
          </a:p>
          <a:p>
            <a:pPr algn="ctr"/>
            <a:endParaRPr lang="en-US" sz="1650" dirty="0">
              <a:solidFill>
                <a:srgbClr val="4E2C54"/>
              </a:solidFill>
            </a:endParaRPr>
          </a:p>
          <a:p>
            <a:pPr algn="ctr"/>
            <a:r>
              <a:rPr lang="en-US" sz="1650" dirty="0">
                <a:solidFill>
                  <a:srgbClr val="4E2C54"/>
                </a:solidFill>
              </a:rPr>
              <a:t>To serve the membership by promoting safe operations, global development, professional growth, and commercial success of the amusement parks and attractions industry</a:t>
            </a:r>
            <a:r>
              <a:rPr lang="en-US" dirty="0">
                <a:solidFill>
                  <a:srgbClr val="4E2C54"/>
                </a:solidFill>
              </a:rPr>
              <a:t>.</a:t>
            </a:r>
          </a:p>
        </p:txBody>
      </p:sp>
      <p:sp>
        <p:nvSpPr>
          <p:cNvPr id="2" name="TextBox 1"/>
          <p:cNvSpPr txBox="1"/>
          <p:nvPr/>
        </p:nvSpPr>
        <p:spPr>
          <a:xfrm>
            <a:off x="8822987" y="301557"/>
            <a:ext cx="269626" cy="276999"/>
          </a:xfrm>
          <a:prstGeom prst="rect">
            <a:avLst/>
          </a:prstGeom>
          <a:noFill/>
        </p:spPr>
        <p:txBody>
          <a:bodyPr wrap="none" rtlCol="0">
            <a:spAutoFit/>
          </a:bodyPr>
          <a:lstStyle/>
          <a:p>
            <a:r>
              <a:rPr lang="en-US" sz="1200" dirty="0"/>
              <a:t>4</a:t>
            </a:r>
          </a:p>
        </p:txBody>
      </p:sp>
    </p:spTree>
    <p:extLst>
      <p:ext uri="{BB962C8B-B14F-4D97-AF65-F5344CB8AC3E}">
        <p14:creationId xmlns:p14="http://schemas.microsoft.com/office/powerpoint/2010/main" val="50767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3618" y="444217"/>
            <a:ext cx="7190509" cy="769441"/>
          </a:xfrm>
          <a:prstGeom prst="rect">
            <a:avLst/>
          </a:prstGeom>
          <a:noFill/>
        </p:spPr>
        <p:txBody>
          <a:bodyPr wrap="square" rtlCol="0">
            <a:spAutoFit/>
          </a:bodyPr>
          <a:lstStyle/>
          <a:p>
            <a:pPr algn="ctr"/>
            <a:r>
              <a:rPr lang="en-US" sz="4400" b="1" dirty="0"/>
              <a:t>One World, One IAAPA</a:t>
            </a:r>
          </a:p>
        </p:txBody>
      </p:sp>
      <p:sp>
        <p:nvSpPr>
          <p:cNvPr id="3" name="TextBox 2"/>
          <p:cNvSpPr txBox="1"/>
          <p:nvPr/>
        </p:nvSpPr>
        <p:spPr>
          <a:xfrm>
            <a:off x="512617" y="1213658"/>
            <a:ext cx="7952509" cy="4047262"/>
          </a:xfrm>
          <a:prstGeom prst="rect">
            <a:avLst/>
          </a:prstGeom>
          <a:noFill/>
        </p:spPr>
        <p:txBody>
          <a:bodyPr wrap="square" rtlCol="0">
            <a:spAutoFit/>
          </a:bodyPr>
          <a:lstStyle/>
          <a:p>
            <a:pPr marL="428625" indent="-428625">
              <a:buFont typeface="Wingdings" panose="05000000000000000000" pitchFamily="2" charset="2"/>
              <a:buChar char="ü"/>
            </a:pPr>
            <a:endParaRPr lang="en-US" sz="3000" b="1" dirty="0"/>
          </a:p>
          <a:p>
            <a:pPr marL="428625" indent="-428625">
              <a:buFont typeface="Wingdings" panose="05000000000000000000" pitchFamily="2" charset="2"/>
              <a:buChar char="ü"/>
            </a:pPr>
            <a:r>
              <a:rPr lang="en-US" sz="3400" b="1" dirty="0"/>
              <a:t>Global Strategy, Local Services</a:t>
            </a:r>
          </a:p>
          <a:p>
            <a:pPr marL="1143000" lvl="2" indent="-457200">
              <a:buFont typeface="Arial" panose="020B0604020202020204" pitchFamily="34" charset="0"/>
              <a:buChar char="•"/>
            </a:pPr>
            <a:r>
              <a:rPr lang="en-US" sz="3400" dirty="0" smtClean="0"/>
              <a:t>Expos and Events</a:t>
            </a:r>
          </a:p>
          <a:p>
            <a:pPr marL="1143000" lvl="2" indent="-457200">
              <a:buFont typeface="Arial" panose="020B0604020202020204" pitchFamily="34" charset="0"/>
              <a:buChar char="•"/>
            </a:pPr>
            <a:r>
              <a:rPr lang="en-US" sz="3400" dirty="0" smtClean="0"/>
              <a:t>Education</a:t>
            </a:r>
          </a:p>
          <a:p>
            <a:pPr marL="1143000" lvl="2" indent="-457200">
              <a:buFont typeface="Arial" panose="020B0604020202020204" pitchFamily="34" charset="0"/>
              <a:buChar char="•"/>
            </a:pPr>
            <a:r>
              <a:rPr lang="en-US" sz="3400" dirty="0" smtClean="0"/>
              <a:t>Industry </a:t>
            </a:r>
            <a:r>
              <a:rPr lang="en-US" sz="3400" dirty="0"/>
              <a:t>Information and Resources</a:t>
            </a:r>
          </a:p>
          <a:p>
            <a:endParaRPr lang="en-US" sz="3000" dirty="0">
              <a:solidFill>
                <a:srgbClr val="33CCCC"/>
              </a:solidFill>
            </a:endParaRPr>
          </a:p>
          <a:p>
            <a:endParaRPr lang="en-US" sz="1350" dirty="0">
              <a:solidFill>
                <a:srgbClr val="663300"/>
              </a:solidFill>
            </a:endParaRPr>
          </a:p>
          <a:p>
            <a:endParaRPr lang="en-US" sz="1350" dirty="0"/>
          </a:p>
        </p:txBody>
      </p:sp>
      <p:sp>
        <p:nvSpPr>
          <p:cNvPr id="5" name="TextBox 4"/>
          <p:cNvSpPr txBox="1"/>
          <p:nvPr/>
        </p:nvSpPr>
        <p:spPr>
          <a:xfrm>
            <a:off x="8842443" y="223736"/>
            <a:ext cx="269626" cy="276999"/>
          </a:xfrm>
          <a:prstGeom prst="rect">
            <a:avLst/>
          </a:prstGeom>
          <a:noFill/>
        </p:spPr>
        <p:txBody>
          <a:bodyPr wrap="none" rtlCol="0">
            <a:spAutoFit/>
          </a:bodyPr>
          <a:lstStyle/>
          <a:p>
            <a:r>
              <a:rPr lang="en-US" sz="1200" dirty="0" smtClean="0"/>
              <a:t>5</a:t>
            </a:r>
            <a:endParaRPr lang="en-US" sz="1200" dirty="0"/>
          </a:p>
        </p:txBody>
      </p:sp>
    </p:spTree>
    <p:extLst>
      <p:ext uri="{BB962C8B-B14F-4D97-AF65-F5344CB8AC3E}">
        <p14:creationId xmlns:p14="http://schemas.microsoft.com/office/powerpoint/2010/main" val="350516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3153" y="226219"/>
            <a:ext cx="8205281" cy="678454"/>
          </a:xfrm>
          <a:prstGeom prst="rect">
            <a:avLst/>
          </a:prstGeom>
        </p:spPr>
        <p:txBody>
          <a:bodyPr/>
          <a:lstStyle/>
          <a:p>
            <a:r>
              <a:rPr lang="en-US" b="1" dirty="0">
                <a:latin typeface="Arial" panose="020B0604020202020204" pitchFamily="34" charset="0"/>
                <a:cs typeface="Arial" panose="020B0604020202020204" pitchFamily="34" charset="0"/>
              </a:rPr>
              <a:t>IAAPA LATIN AMERICA</a:t>
            </a:r>
          </a:p>
        </p:txBody>
      </p:sp>
      <p:sp>
        <p:nvSpPr>
          <p:cNvPr id="3" name="Subtitle 2"/>
          <p:cNvSpPr>
            <a:spLocks noGrp="1"/>
          </p:cNvSpPr>
          <p:nvPr>
            <p:ph type="subTitle" idx="4294967295"/>
          </p:nvPr>
        </p:nvSpPr>
        <p:spPr>
          <a:xfrm>
            <a:off x="423153" y="904673"/>
            <a:ext cx="8409562" cy="3151761"/>
          </a:xfrm>
          <a:prstGeom prst="rect">
            <a:avLst/>
          </a:prstGeom>
        </p:spPr>
        <p:txBody>
          <a:bodyPr/>
          <a:lstStyle/>
          <a:p>
            <a:pPr marL="0" indent="0">
              <a:buNone/>
            </a:pPr>
            <a:endParaRPr lang="en-US" sz="1800" dirty="0"/>
          </a:p>
          <a:p>
            <a:r>
              <a:rPr lang="en-US" sz="3000" dirty="0"/>
              <a:t>Located in Mexico City</a:t>
            </a:r>
          </a:p>
          <a:p>
            <a:r>
              <a:rPr lang="en-US" sz="3000" dirty="0"/>
              <a:t>Paulina Reyes, Vice President of IAAPA Latin American Operations </a:t>
            </a:r>
          </a:p>
          <a:p>
            <a:r>
              <a:rPr lang="en-US" sz="3000" dirty="0">
                <a:hlinkClick r:id="rId4"/>
              </a:rPr>
              <a:t>www.IAAPA.org/connect/latin-america</a:t>
            </a:r>
            <a:r>
              <a:rPr lang="en-US" sz="3000" dirty="0"/>
              <a:t>  </a:t>
            </a:r>
          </a:p>
          <a:p>
            <a:r>
              <a:rPr lang="en-US" sz="3000" dirty="0"/>
              <a:t>E-mail: </a:t>
            </a:r>
            <a:r>
              <a:rPr lang="en-US" sz="3000" dirty="0">
                <a:hlinkClick r:id="rId5"/>
              </a:rPr>
              <a:t>latinoamerica@IAAPA.org</a:t>
            </a:r>
            <a:r>
              <a:rPr lang="en-US" sz="3000" dirty="0"/>
              <a:t>  </a:t>
            </a:r>
          </a:p>
        </p:txBody>
      </p:sp>
      <p:sp>
        <p:nvSpPr>
          <p:cNvPr id="5" name="TextBox 4"/>
          <p:cNvSpPr txBox="1"/>
          <p:nvPr/>
        </p:nvSpPr>
        <p:spPr>
          <a:xfrm>
            <a:off x="8842443" y="223736"/>
            <a:ext cx="269626" cy="276999"/>
          </a:xfrm>
          <a:prstGeom prst="rect">
            <a:avLst/>
          </a:prstGeom>
          <a:noFill/>
        </p:spPr>
        <p:txBody>
          <a:bodyPr wrap="none" rtlCol="0">
            <a:spAutoFit/>
          </a:bodyPr>
          <a:lstStyle/>
          <a:p>
            <a:r>
              <a:rPr lang="en-US" sz="1200" dirty="0" smtClean="0"/>
              <a:t>6</a:t>
            </a:r>
            <a:endParaRPr lang="en-US" sz="1200" dirty="0"/>
          </a:p>
        </p:txBody>
      </p:sp>
    </p:spTree>
    <p:extLst>
      <p:ext uri="{BB962C8B-B14F-4D97-AF65-F5344CB8AC3E}">
        <p14:creationId xmlns:p14="http://schemas.microsoft.com/office/powerpoint/2010/main" val="368882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87940" y="176344"/>
            <a:ext cx="7451388" cy="678454"/>
          </a:xfrm>
          <a:prstGeom prst="rect">
            <a:avLst/>
          </a:prstGeom>
        </p:spPr>
        <p:txBody>
          <a:bodyPr/>
          <a:lstStyle/>
          <a:p>
            <a:pPr algn="ctr"/>
            <a:r>
              <a:rPr lang="en-US" b="1" dirty="0">
                <a:latin typeface="Arial" panose="020B0604020202020204" pitchFamily="34" charset="0"/>
                <a:cs typeface="Arial" panose="020B0604020202020204" pitchFamily="34" charset="0"/>
              </a:rPr>
              <a:t>IAAPA Expos and Events</a:t>
            </a:r>
          </a:p>
        </p:txBody>
      </p:sp>
      <p:sp>
        <p:nvSpPr>
          <p:cNvPr id="4" name="TextBox 3"/>
          <p:cNvSpPr txBox="1"/>
          <p:nvPr/>
        </p:nvSpPr>
        <p:spPr>
          <a:xfrm>
            <a:off x="713657" y="1007648"/>
            <a:ext cx="8167698" cy="3046988"/>
          </a:xfrm>
          <a:prstGeom prst="rect">
            <a:avLst/>
          </a:prstGeom>
          <a:noFill/>
        </p:spPr>
        <p:txBody>
          <a:bodyPr wrap="square" rtlCol="0">
            <a:spAutoFit/>
          </a:bodyPr>
          <a:lstStyle/>
          <a:p>
            <a:pPr marL="342900" indent="-342900">
              <a:buFont typeface="Wingdings" panose="05000000000000000000" pitchFamily="2" charset="2"/>
              <a:buChar char="ü"/>
            </a:pPr>
            <a:r>
              <a:rPr lang="en-US" sz="3000" b="1" dirty="0"/>
              <a:t>Regional Networking Events</a:t>
            </a:r>
          </a:p>
          <a:p>
            <a:pPr marL="571500" lvl="1" indent="-342900">
              <a:buFont typeface="Arial" panose="020B0604020202020204" pitchFamily="34" charset="0"/>
              <a:buChar char="•"/>
            </a:pPr>
            <a:r>
              <a:rPr lang="en-US" sz="3000" dirty="0"/>
              <a:t>IAAPA Safety Institute </a:t>
            </a:r>
            <a:endParaRPr lang="es-419" sz="3000" dirty="0"/>
          </a:p>
          <a:p>
            <a:pPr marL="685800" lvl="2"/>
            <a:r>
              <a:rPr lang="en-US" sz="3000" dirty="0"/>
              <a:t>	</a:t>
            </a:r>
            <a:r>
              <a:rPr lang="es-419" sz="3000" dirty="0"/>
              <a:t>	</a:t>
            </a:r>
            <a:r>
              <a:rPr lang="en-US" sz="3000" dirty="0"/>
              <a:t>Sept. </a:t>
            </a:r>
            <a:r>
              <a:rPr lang="es-419" sz="3000" dirty="0"/>
              <a:t>11 in Mexico </a:t>
            </a:r>
            <a:r>
              <a:rPr lang="es-419" sz="3000" dirty="0" smtClean="0"/>
              <a:t>City</a:t>
            </a:r>
          </a:p>
          <a:p>
            <a:pPr marL="571500" lvl="1" indent="-342900">
              <a:buFont typeface="Arial" panose="020B0604020202020204" pitchFamily="34" charset="0"/>
              <a:buChar char="•"/>
            </a:pPr>
            <a:r>
              <a:rPr lang="es-419" sz="3000" dirty="0" err="1" smtClean="0"/>
              <a:t>Latin</a:t>
            </a:r>
            <a:r>
              <a:rPr lang="es-419" sz="3000" dirty="0" smtClean="0"/>
              <a:t> American Summit 2018</a:t>
            </a:r>
          </a:p>
          <a:p>
            <a:pPr lvl="3"/>
            <a:r>
              <a:rPr lang="es-419" sz="3000" dirty="0" err="1" smtClean="0"/>
              <a:t>April</a:t>
            </a:r>
            <a:r>
              <a:rPr lang="es-419" sz="3000" dirty="0" smtClean="0"/>
              <a:t> </a:t>
            </a:r>
            <a:r>
              <a:rPr lang="es-419" sz="3000" dirty="0" smtClean="0"/>
              <a:t>17 </a:t>
            </a:r>
            <a:r>
              <a:rPr lang="es-419" sz="3000" dirty="0" smtClean="0"/>
              <a:t>– </a:t>
            </a:r>
            <a:r>
              <a:rPr lang="es-419" sz="3000" dirty="0" smtClean="0"/>
              <a:t>18 </a:t>
            </a:r>
            <a:r>
              <a:rPr lang="es-419" sz="3000" dirty="0" smtClean="0"/>
              <a:t>in Costa Rica</a:t>
            </a:r>
          </a:p>
          <a:p>
            <a:pPr lvl="3"/>
            <a:endParaRPr lang="es-419" sz="1200" dirty="0"/>
          </a:p>
          <a:p>
            <a:pPr marL="342900" indent="-342900">
              <a:buFont typeface="Wingdings" panose="05000000000000000000" pitchFamily="2" charset="2"/>
              <a:buChar char="ü"/>
            </a:pPr>
            <a:r>
              <a:rPr lang="en-US" sz="3000" b="1" dirty="0" smtClean="0"/>
              <a:t>IAAPA Expos</a:t>
            </a:r>
            <a:endParaRPr lang="en-US" sz="3000" b="1" dirty="0"/>
          </a:p>
        </p:txBody>
      </p:sp>
      <p:sp>
        <p:nvSpPr>
          <p:cNvPr id="7" name="TextBox 6"/>
          <p:cNvSpPr txBox="1"/>
          <p:nvPr/>
        </p:nvSpPr>
        <p:spPr>
          <a:xfrm>
            <a:off x="8842443" y="223736"/>
            <a:ext cx="269626" cy="276999"/>
          </a:xfrm>
          <a:prstGeom prst="rect">
            <a:avLst/>
          </a:prstGeom>
          <a:noFill/>
        </p:spPr>
        <p:txBody>
          <a:bodyPr wrap="none" rtlCol="0">
            <a:spAutoFit/>
          </a:bodyPr>
          <a:lstStyle/>
          <a:p>
            <a:r>
              <a:rPr lang="en-US" sz="1200" dirty="0" smtClean="0"/>
              <a:t>7</a:t>
            </a:r>
            <a:endParaRPr lang="en-US" sz="1200" dirty="0"/>
          </a:p>
        </p:txBody>
      </p:sp>
    </p:spTree>
    <p:extLst>
      <p:ext uri="{BB962C8B-B14F-4D97-AF65-F5344CB8AC3E}">
        <p14:creationId xmlns:p14="http://schemas.microsoft.com/office/powerpoint/2010/main" val="406421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42417" y="226219"/>
            <a:ext cx="6313143" cy="678454"/>
          </a:xfrm>
          <a:prstGeom prst="rect">
            <a:avLst/>
          </a:prstGeom>
        </p:spPr>
        <p:txBody>
          <a:bodyPr/>
          <a:lstStyle/>
          <a:p>
            <a:r>
              <a:rPr lang="en-US" b="1" dirty="0">
                <a:latin typeface="Arial" panose="020B0604020202020204" pitchFamily="34" charset="0"/>
                <a:cs typeface="Arial" panose="020B0604020202020204" pitchFamily="34" charset="0"/>
              </a:rPr>
              <a:t>IAAPA Education</a:t>
            </a:r>
          </a:p>
        </p:txBody>
      </p:sp>
      <p:sp>
        <p:nvSpPr>
          <p:cNvPr id="3" name="Subtitle 2"/>
          <p:cNvSpPr>
            <a:spLocks noGrp="1"/>
          </p:cNvSpPr>
          <p:nvPr>
            <p:ph type="subTitle" idx="4294967295"/>
          </p:nvPr>
        </p:nvSpPr>
        <p:spPr>
          <a:xfrm>
            <a:off x="423153" y="1031557"/>
            <a:ext cx="8409562" cy="2923732"/>
          </a:xfrm>
          <a:prstGeom prst="rect">
            <a:avLst/>
          </a:prstGeom>
        </p:spPr>
        <p:txBody>
          <a:bodyPr/>
          <a:lstStyle/>
          <a:p>
            <a:pPr lvl="1">
              <a:buFont typeface="Arial" panose="020B0604020202020204" pitchFamily="34" charset="0"/>
              <a:buChar char="•"/>
            </a:pPr>
            <a:r>
              <a:rPr lang="en-US" dirty="0"/>
              <a:t>Webinars</a:t>
            </a:r>
          </a:p>
          <a:p>
            <a:pPr lvl="1">
              <a:buFont typeface="Arial" panose="020B0604020202020204" pitchFamily="34" charset="0"/>
              <a:buChar char="•"/>
            </a:pPr>
            <a:r>
              <a:rPr lang="en-US" dirty="0"/>
              <a:t>IAAPA Institutes (In-depth, multi-day learning)</a:t>
            </a:r>
          </a:p>
          <a:p>
            <a:pPr lvl="1">
              <a:buFont typeface="Arial" panose="020B0604020202020204" pitchFamily="34" charset="0"/>
              <a:buChar char="•"/>
            </a:pPr>
            <a:r>
              <a:rPr lang="en-US" dirty="0" smtClean="0"/>
              <a:t>Tools of the Trade</a:t>
            </a:r>
            <a:endParaRPr lang="en-US" dirty="0"/>
          </a:p>
          <a:p>
            <a:pPr lvl="1">
              <a:buFont typeface="Arial" panose="020B0604020202020204" pitchFamily="34" charset="0"/>
              <a:buChar char="•"/>
            </a:pPr>
            <a:r>
              <a:rPr lang="en-US" dirty="0"/>
              <a:t>IAAPA Certification Program</a:t>
            </a:r>
          </a:p>
          <a:p>
            <a:pPr lvl="1">
              <a:buFont typeface="Arial" panose="020B0604020202020204" pitchFamily="34" charset="0"/>
              <a:buChar char="•"/>
            </a:pPr>
            <a:r>
              <a:rPr lang="en-US" dirty="0"/>
              <a:t>Education Program at IAAPA Expos</a:t>
            </a:r>
          </a:p>
          <a:p>
            <a:pPr lvl="1">
              <a:buFont typeface="Arial" panose="020B0604020202020204" pitchFamily="34" charset="0"/>
              <a:buChar char="•"/>
            </a:pPr>
            <a:r>
              <a:rPr lang="en-US" dirty="0"/>
              <a:t>Learn More: </a:t>
            </a:r>
            <a:r>
              <a:rPr lang="en-US" dirty="0">
                <a:hlinkClick r:id="rId4"/>
              </a:rPr>
              <a:t>www.IAAPA.org</a:t>
            </a:r>
            <a:r>
              <a:rPr lang="en-US" dirty="0"/>
              <a:t>  </a:t>
            </a:r>
          </a:p>
          <a:p>
            <a:pPr marL="0" indent="0">
              <a:buNone/>
            </a:pPr>
            <a:endParaRPr lang="en-US" sz="1800" dirty="0"/>
          </a:p>
          <a:p>
            <a:endParaRPr lang="en-US" sz="1800" dirty="0"/>
          </a:p>
        </p:txBody>
      </p:sp>
      <p:pic>
        <p:nvPicPr>
          <p:cNvPr id="4" name="Picture 3"/>
          <p:cNvPicPr>
            <a:picLocks noChangeAspect="1"/>
          </p:cNvPicPr>
          <p:nvPr/>
        </p:nvPicPr>
        <p:blipFill>
          <a:blip r:embed="rId5"/>
          <a:stretch>
            <a:fillRect/>
          </a:stretch>
        </p:blipFill>
        <p:spPr>
          <a:xfrm>
            <a:off x="5369560" y="2202910"/>
            <a:ext cx="2286000" cy="581025"/>
          </a:xfrm>
          <a:prstGeom prst="rect">
            <a:avLst/>
          </a:prstGeom>
        </p:spPr>
      </p:pic>
      <p:sp>
        <p:nvSpPr>
          <p:cNvPr id="7" name="TextBox 6"/>
          <p:cNvSpPr txBox="1"/>
          <p:nvPr/>
        </p:nvSpPr>
        <p:spPr>
          <a:xfrm>
            <a:off x="8842443" y="223736"/>
            <a:ext cx="269626" cy="276999"/>
          </a:xfrm>
          <a:prstGeom prst="rect">
            <a:avLst/>
          </a:prstGeom>
          <a:noFill/>
        </p:spPr>
        <p:txBody>
          <a:bodyPr wrap="none" rtlCol="0">
            <a:spAutoFit/>
          </a:bodyPr>
          <a:lstStyle/>
          <a:p>
            <a:r>
              <a:rPr lang="en-US" sz="1200" dirty="0" smtClean="0"/>
              <a:t>8</a:t>
            </a:r>
            <a:endParaRPr lang="en-US" sz="1200" dirty="0"/>
          </a:p>
        </p:txBody>
      </p:sp>
    </p:spTree>
    <p:extLst>
      <p:ext uri="{BB962C8B-B14F-4D97-AF65-F5344CB8AC3E}">
        <p14:creationId xmlns:p14="http://schemas.microsoft.com/office/powerpoint/2010/main" val="170899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38427" y="19746"/>
            <a:ext cx="7179013" cy="678454"/>
          </a:xfrm>
          <a:prstGeom prst="rect">
            <a:avLst/>
          </a:prstGeom>
        </p:spPr>
        <p:txBody>
          <a:bodyPr/>
          <a:lstStyle/>
          <a:p>
            <a:r>
              <a:rPr lang="en-US" sz="3800" b="1" dirty="0">
                <a:latin typeface="Arial" panose="020B0604020202020204" pitchFamily="34" charset="0"/>
                <a:cs typeface="Arial" panose="020B0604020202020204" pitchFamily="34" charset="0"/>
              </a:rPr>
              <a:t>Connecting</a:t>
            </a:r>
            <a:r>
              <a:rPr lang="en-US" sz="3800" b="1" dirty="0">
                <a:solidFill>
                  <a:srgbClr val="B3CA35"/>
                </a:solidFill>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the Industry</a:t>
            </a:r>
          </a:p>
        </p:txBody>
      </p:sp>
      <p:sp>
        <p:nvSpPr>
          <p:cNvPr id="3" name="Subtitle 2"/>
          <p:cNvSpPr>
            <a:spLocks noGrp="1"/>
          </p:cNvSpPr>
          <p:nvPr>
            <p:ph type="subTitle" idx="4294967295"/>
          </p:nvPr>
        </p:nvSpPr>
        <p:spPr>
          <a:xfrm>
            <a:off x="423153" y="729865"/>
            <a:ext cx="8409562" cy="1403756"/>
          </a:xfrm>
          <a:prstGeom prst="rect">
            <a:avLst/>
          </a:prstGeom>
        </p:spPr>
        <p:txBody>
          <a:bodyPr/>
          <a:lstStyle/>
          <a:p>
            <a:r>
              <a:rPr lang="en-US" sz="2300" dirty="0"/>
              <a:t>FEC Summit (Family Entertainment Centers)</a:t>
            </a:r>
          </a:p>
          <a:p>
            <a:r>
              <a:rPr lang="en-US" sz="2300" dirty="0"/>
              <a:t>IAAPA Leadership Conference</a:t>
            </a:r>
          </a:p>
          <a:p>
            <a:r>
              <a:rPr lang="en-US" sz="2300" dirty="0"/>
              <a:t>IAAPA Latin American </a:t>
            </a:r>
            <a:r>
              <a:rPr lang="en-US" sz="2300" dirty="0" smtClean="0"/>
              <a:t>Regional Networking Event</a:t>
            </a:r>
            <a:endParaRPr lang="en-US" sz="2300" dirty="0"/>
          </a:p>
          <a:p>
            <a:r>
              <a:rPr lang="en-US" sz="2300" dirty="0"/>
              <a:t>IAAPA Expos</a:t>
            </a:r>
          </a:p>
        </p:txBody>
      </p:sp>
      <p:pic>
        <p:nvPicPr>
          <p:cNvPr id="4" name="Picture 3"/>
          <p:cNvPicPr>
            <a:picLocks noChangeAspect="1"/>
          </p:cNvPicPr>
          <p:nvPr/>
        </p:nvPicPr>
        <p:blipFill>
          <a:blip r:embed="rId4"/>
          <a:stretch>
            <a:fillRect/>
          </a:stretch>
        </p:blipFill>
        <p:spPr>
          <a:xfrm>
            <a:off x="873650" y="2393317"/>
            <a:ext cx="1349051" cy="1336969"/>
          </a:xfrm>
          <a:prstGeom prst="rect">
            <a:avLst/>
          </a:prstGeom>
        </p:spPr>
      </p:pic>
      <p:sp>
        <p:nvSpPr>
          <p:cNvPr id="5" name="Rectangle 4"/>
          <p:cNvSpPr/>
          <p:nvPr/>
        </p:nvSpPr>
        <p:spPr>
          <a:xfrm>
            <a:off x="797667" y="3685735"/>
            <a:ext cx="1731523" cy="584775"/>
          </a:xfrm>
          <a:prstGeom prst="rect">
            <a:avLst/>
          </a:prstGeom>
        </p:spPr>
        <p:txBody>
          <a:bodyPr wrap="square">
            <a:spAutoFit/>
          </a:bodyPr>
          <a:lstStyle/>
          <a:p>
            <a:r>
              <a:rPr lang="en-US" dirty="0"/>
              <a:t>Singapore </a:t>
            </a:r>
          </a:p>
          <a:p>
            <a:r>
              <a:rPr lang="en-US" sz="1400" dirty="0" smtClean="0"/>
              <a:t>June13-16,2017</a:t>
            </a:r>
            <a:endParaRPr lang="en-US" sz="1400" dirty="0"/>
          </a:p>
        </p:txBody>
      </p:sp>
      <p:pic>
        <p:nvPicPr>
          <p:cNvPr id="7" name="Picture 6"/>
          <p:cNvPicPr>
            <a:picLocks noChangeAspect="1"/>
          </p:cNvPicPr>
          <p:nvPr/>
        </p:nvPicPr>
        <p:blipFill>
          <a:blip r:embed="rId5"/>
          <a:stretch>
            <a:fillRect/>
          </a:stretch>
        </p:blipFill>
        <p:spPr>
          <a:xfrm>
            <a:off x="3616165" y="2393317"/>
            <a:ext cx="1310827" cy="1303000"/>
          </a:xfrm>
          <a:prstGeom prst="rect">
            <a:avLst/>
          </a:prstGeom>
        </p:spPr>
      </p:pic>
      <p:sp>
        <p:nvSpPr>
          <p:cNvPr id="8" name="Rectangle 7"/>
          <p:cNvSpPr/>
          <p:nvPr/>
        </p:nvSpPr>
        <p:spPr>
          <a:xfrm>
            <a:off x="3531139" y="3696317"/>
            <a:ext cx="2101175" cy="861774"/>
          </a:xfrm>
          <a:prstGeom prst="rect">
            <a:avLst/>
          </a:prstGeom>
        </p:spPr>
        <p:txBody>
          <a:bodyPr wrap="square">
            <a:spAutoFit/>
          </a:bodyPr>
          <a:lstStyle/>
          <a:p>
            <a:r>
              <a:rPr lang="en-US" dirty="0"/>
              <a:t>Berlin</a:t>
            </a:r>
            <a:br>
              <a:rPr lang="en-US" dirty="0"/>
            </a:br>
            <a:r>
              <a:rPr lang="en-US" sz="1400" dirty="0" smtClean="0"/>
              <a:t>September 24-27, 2017 </a:t>
            </a:r>
            <a:r>
              <a:rPr lang="en-US" dirty="0"/>
              <a:t>2017</a:t>
            </a:r>
          </a:p>
        </p:txBody>
      </p:sp>
      <p:pic>
        <p:nvPicPr>
          <p:cNvPr id="9" name="Picture 8"/>
          <p:cNvPicPr>
            <a:picLocks noChangeAspect="1"/>
          </p:cNvPicPr>
          <p:nvPr/>
        </p:nvPicPr>
        <p:blipFill>
          <a:blip r:embed="rId6"/>
          <a:stretch>
            <a:fillRect/>
          </a:stretch>
        </p:blipFill>
        <p:spPr>
          <a:xfrm>
            <a:off x="6309709" y="2350705"/>
            <a:ext cx="1353695" cy="1345612"/>
          </a:xfrm>
          <a:prstGeom prst="rect">
            <a:avLst/>
          </a:prstGeom>
        </p:spPr>
      </p:pic>
      <p:sp>
        <p:nvSpPr>
          <p:cNvPr id="10" name="Rectangle 9"/>
          <p:cNvSpPr/>
          <p:nvPr/>
        </p:nvSpPr>
        <p:spPr>
          <a:xfrm>
            <a:off x="6235430" y="3685734"/>
            <a:ext cx="2227634" cy="584775"/>
          </a:xfrm>
          <a:prstGeom prst="rect">
            <a:avLst/>
          </a:prstGeom>
        </p:spPr>
        <p:txBody>
          <a:bodyPr wrap="square">
            <a:spAutoFit/>
          </a:bodyPr>
          <a:lstStyle/>
          <a:p>
            <a:r>
              <a:rPr lang="en-US" dirty="0"/>
              <a:t>Orlando </a:t>
            </a:r>
          </a:p>
          <a:p>
            <a:r>
              <a:rPr lang="en-US" sz="1400" dirty="0" smtClean="0"/>
              <a:t>November 13-17, </a:t>
            </a:r>
            <a:r>
              <a:rPr lang="en-US" sz="1400" dirty="0"/>
              <a:t>2017</a:t>
            </a:r>
          </a:p>
        </p:txBody>
      </p:sp>
      <p:sp>
        <p:nvSpPr>
          <p:cNvPr id="11" name="TextBox 10"/>
          <p:cNvSpPr txBox="1"/>
          <p:nvPr/>
        </p:nvSpPr>
        <p:spPr>
          <a:xfrm>
            <a:off x="8842443" y="223736"/>
            <a:ext cx="269626" cy="276999"/>
          </a:xfrm>
          <a:prstGeom prst="rect">
            <a:avLst/>
          </a:prstGeom>
          <a:noFill/>
        </p:spPr>
        <p:txBody>
          <a:bodyPr wrap="none" rtlCol="0">
            <a:spAutoFit/>
          </a:bodyPr>
          <a:lstStyle/>
          <a:p>
            <a:r>
              <a:rPr lang="en-US" sz="1200" dirty="0" smtClean="0"/>
              <a:t>9</a:t>
            </a:r>
            <a:endParaRPr lang="en-US" sz="1200" dirty="0"/>
          </a:p>
        </p:txBody>
      </p:sp>
    </p:spTree>
    <p:extLst>
      <p:ext uri="{BB962C8B-B14F-4D97-AF65-F5344CB8AC3E}">
        <p14:creationId xmlns:p14="http://schemas.microsoft.com/office/powerpoint/2010/main" val="226502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AA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mb">
    <a:dk1>
      <a:sysClr val="windowText" lastClr="000000"/>
    </a:dk1>
    <a:lt1>
      <a:sysClr val="window" lastClr="FFFFFF"/>
    </a:lt1>
    <a:dk2>
      <a:srgbClr val="36155B"/>
    </a:dk2>
    <a:lt2>
      <a:srgbClr val="E7E6E6"/>
    </a:lt2>
    <a:accent1>
      <a:srgbClr val="7F7F7F"/>
    </a:accent1>
    <a:accent2>
      <a:srgbClr val="CE0F6A"/>
    </a:accent2>
    <a:accent3>
      <a:srgbClr val="33CCCC"/>
    </a:accent3>
    <a:accent4>
      <a:srgbClr val="C8DF3D"/>
    </a:accent4>
    <a:accent5>
      <a:srgbClr val="6F3B55"/>
    </a:accent5>
    <a:accent6>
      <a:srgbClr val="9D66D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167465E3D662448F6A749648AF55BE" ma:contentTypeVersion="" ma:contentTypeDescription="Create a new document." ma:contentTypeScope="" ma:versionID="ca1daffd57a72fc163e110d3277cf71e">
  <xsd:schema xmlns:xsd="http://www.w3.org/2001/XMLSchema" xmlns:xs="http://www.w3.org/2001/XMLSchema" xmlns:p="http://schemas.microsoft.com/office/2006/metadata/properties" targetNamespace="http://schemas.microsoft.com/office/2006/metadata/properties" ma:root="true" ma:fieldsID="5f19307cde413a7a48d2d41e1a4de2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1FC31-D980-4EBF-BBC3-03C0454D0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34A0A3B-8EE5-4D8E-9D16-9A4F49772758}">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6D85AFA9-D547-4C27-B67F-D753E256CA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12727</TotalTime>
  <Words>963</Words>
  <Application>Microsoft Office PowerPoint</Application>
  <PresentationFormat>On-screen Show (16:9)</PresentationFormat>
  <Paragraphs>190</Paragraphs>
  <Slides>24</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Wingdings</vt:lpstr>
      <vt:lpstr>Office Theme</vt:lpstr>
      <vt:lpstr>Worksheet</vt:lpstr>
      <vt:lpstr>PowerPoint Presentation</vt:lpstr>
      <vt:lpstr>PowerPoint Presentation</vt:lpstr>
      <vt:lpstr>About IAAPA</vt:lpstr>
      <vt:lpstr>PowerPoint Presentation</vt:lpstr>
      <vt:lpstr>PowerPoint Presentation</vt:lpstr>
      <vt:lpstr>IAAPA LATIN AMERICA</vt:lpstr>
      <vt:lpstr>IAAPA Expos and Events</vt:lpstr>
      <vt:lpstr>IAAPA Education</vt:lpstr>
      <vt:lpstr>Connecting the Industry</vt:lpstr>
      <vt:lpstr>IAAPA Information/Resources </vt:lpstr>
      <vt:lpstr>Industry Outlook:  Global and Regional</vt:lpstr>
      <vt:lpstr>PowerPoint Presentation</vt:lpstr>
      <vt:lpstr>PowerPoint Presentation</vt:lpstr>
      <vt:lpstr>PowerPoint Presentation</vt:lpstr>
      <vt:lpstr>PowerPoint Presentation</vt:lpstr>
      <vt:lpstr>Principle Global Drivers</vt:lpstr>
      <vt:lpstr>PowerPoint Presentation</vt:lpstr>
      <vt:lpstr>PowerPoint Presentation</vt:lpstr>
      <vt:lpstr>Outlook for Latin America </vt:lpstr>
      <vt:lpstr>Outlook for Latin America </vt:lpstr>
      <vt:lpstr>Industry Trends in Latin America</vt:lpstr>
      <vt:lpstr>PowerPoint Presentation</vt:lpstr>
      <vt:lpstr>Strong Industry = Strong Association</vt:lpstr>
      <vt:lpstr>PowerPoint Presentation</vt:lpstr>
    </vt:vector>
  </TitlesOfParts>
  <Company>CSG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Morrison</dc:creator>
  <cp:lastModifiedBy>Paulina Reyes</cp:lastModifiedBy>
  <cp:revision>73</cp:revision>
  <cp:lastPrinted>2017-05-08T22:04:19Z</cp:lastPrinted>
  <dcterms:created xsi:type="dcterms:W3CDTF">2013-06-10T20:19:37Z</dcterms:created>
  <dcterms:modified xsi:type="dcterms:W3CDTF">2017-05-23T21:36:59Z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0x01010063167465E3D662448F6A749648AF55BE</vt:lpwstr>
  </property>
</Properties>
</file>